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70"/>
  </p:notesMasterIdLst>
  <p:sldIdLst>
    <p:sldId id="796" r:id="rId5"/>
    <p:sldId id="611" r:id="rId6"/>
    <p:sldId id="800" r:id="rId7"/>
    <p:sldId id="595" r:id="rId8"/>
    <p:sldId id="596" r:id="rId9"/>
    <p:sldId id="586" r:id="rId10"/>
    <p:sldId id="597" r:id="rId11"/>
    <p:sldId id="598" r:id="rId12"/>
    <p:sldId id="605" r:id="rId13"/>
    <p:sldId id="592" r:id="rId14"/>
    <p:sldId id="606" r:id="rId15"/>
    <p:sldId id="607" r:id="rId16"/>
    <p:sldId id="786" r:id="rId17"/>
    <p:sldId id="789" r:id="rId18"/>
    <p:sldId id="604" r:id="rId19"/>
    <p:sldId id="608" r:id="rId20"/>
    <p:sldId id="609" r:id="rId21"/>
    <p:sldId id="610" r:id="rId22"/>
    <p:sldId id="599" r:id="rId23"/>
    <p:sldId id="801" r:id="rId24"/>
    <p:sldId id="780" r:id="rId25"/>
    <p:sldId id="275" r:id="rId26"/>
    <p:sldId id="792" r:id="rId27"/>
    <p:sldId id="825" r:id="rId28"/>
    <p:sldId id="562" r:id="rId29"/>
    <p:sldId id="563" r:id="rId30"/>
    <p:sldId id="262" r:id="rId31"/>
    <p:sldId id="779" r:id="rId32"/>
    <p:sldId id="785" r:id="rId33"/>
    <p:sldId id="782" r:id="rId34"/>
    <p:sldId id="802" r:id="rId35"/>
    <p:sldId id="803" r:id="rId36"/>
    <p:sldId id="804" r:id="rId37"/>
    <p:sldId id="805" r:id="rId38"/>
    <p:sldId id="806" r:id="rId39"/>
    <p:sldId id="807" r:id="rId40"/>
    <p:sldId id="808" r:id="rId41"/>
    <p:sldId id="809" r:id="rId42"/>
    <p:sldId id="811" r:id="rId43"/>
    <p:sldId id="820" r:id="rId44"/>
    <p:sldId id="847" r:id="rId45"/>
    <p:sldId id="822" r:id="rId46"/>
    <p:sldId id="848" r:id="rId47"/>
    <p:sldId id="816" r:id="rId48"/>
    <p:sldId id="793" r:id="rId49"/>
    <p:sldId id="812" r:id="rId50"/>
    <p:sldId id="813" r:id="rId51"/>
    <p:sldId id="814" r:id="rId52"/>
    <p:sldId id="815" r:id="rId53"/>
    <p:sldId id="817" r:id="rId54"/>
    <p:sldId id="818" r:id="rId55"/>
    <p:sldId id="819" r:id="rId56"/>
    <p:sldId id="823" r:id="rId57"/>
    <p:sldId id="849" r:id="rId58"/>
    <p:sldId id="831" r:id="rId59"/>
    <p:sldId id="833" r:id="rId60"/>
    <p:sldId id="835" r:id="rId61"/>
    <p:sldId id="836" r:id="rId62"/>
    <p:sldId id="837" r:id="rId63"/>
    <p:sldId id="841" r:id="rId64"/>
    <p:sldId id="840" r:id="rId65"/>
    <p:sldId id="838" r:id="rId66"/>
    <p:sldId id="842" r:id="rId67"/>
    <p:sldId id="845" r:id="rId68"/>
    <p:sldId id="261" r:id="rId69"/>
  </p:sldIdLst>
  <p:sldSz cx="12192000" cy="6858000"/>
  <p:notesSz cx="6858000" cy="9144000"/>
  <p:embeddedFontLst>
    <p:embeddedFont>
      <p:font typeface="Aptos Narrow" panose="020B0004020202020204" pitchFamily="34" charset="0"/>
      <p:regular r:id="rId71"/>
      <p:bold r:id="rId72"/>
      <p:italic r:id="rId73"/>
      <p:boldItalic r:id="rId74"/>
    </p:embeddedFont>
    <p:embeddedFont>
      <p:font typeface="Arial Narrow" panose="020B0606020202030204" pitchFamily="34" charset="0"/>
      <p:regular r:id="rId75"/>
      <p:bold r:id="rId76"/>
      <p:italic r:id="rId77"/>
      <p:boldItalic r:id="rId78"/>
    </p:embeddedFont>
    <p:embeddedFont>
      <p:font typeface="Consolas" panose="020B0609020204030204" pitchFamily="49" charset="0"/>
      <p:regular r:id="rId79"/>
      <p:bold r:id="rId80"/>
      <p:italic r:id="rId81"/>
      <p:boldItalic r:id="rId82"/>
    </p:embeddedFont>
    <p:embeddedFont>
      <p:font typeface="Lucida Console" panose="020B0609040504020204" pitchFamily="49" charset="0"/>
      <p:regular r:id="rId83"/>
    </p:embeddedFont>
    <p:embeddedFont>
      <p:font typeface="Open Sans" panose="020B0606030504020204" pitchFamily="34" charset="0"/>
      <p:regular r:id="rId84"/>
      <p:bold r:id="rId85"/>
      <p:italic r:id="rId86"/>
      <p:boldItalic r:id="rId87"/>
    </p:embeddedFont>
    <p:embeddedFont>
      <p:font typeface="Oswald" panose="00000500000000000000" pitchFamily="2" charset="0"/>
      <p:regular r:id="rId88"/>
      <p:bold r:id="rId89"/>
    </p:embeddedFont>
    <p:embeddedFont>
      <p:font typeface="Roboto Condensed" panose="02000000000000000000" pitchFamily="2" charset="0"/>
      <p:regular r:id="rId90"/>
      <p:bold r:id="rId91"/>
      <p:italic r:id="rId92"/>
      <p:boldItalic r:id="rId93"/>
    </p:embeddedFont>
  </p:embeddedFontLst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00EF"/>
    <a:srgbClr val="0000FF"/>
    <a:srgbClr val="FEF5E5"/>
    <a:srgbClr val="F5E9D2"/>
    <a:srgbClr val="5B7F82"/>
    <a:srgbClr val="274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BABEE-2B92-4551-BA32-151135F9333B}" v="4337" dt="2025-11-17T17:49:04.5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Ingen stil, tabellrutenet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10" autoAdjust="0"/>
    <p:restoredTop sz="94629" autoAdjust="0"/>
  </p:normalViewPr>
  <p:slideViewPr>
    <p:cSldViewPr snapToGrid="0">
      <p:cViewPr varScale="1">
        <p:scale>
          <a:sx n="90" d="100"/>
          <a:sy n="90" d="100"/>
        </p:scale>
        <p:origin x="90" y="90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60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4.fntdata"/><Relationship Id="rId89" Type="http://schemas.openxmlformats.org/officeDocument/2006/relationships/font" Target="fonts/font1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1.xml"/><Relationship Id="rId90" Type="http://schemas.openxmlformats.org/officeDocument/2006/relationships/font" Target="fonts/font20.fntdata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font" Target="fonts/font18.fntdata"/><Relationship Id="rId91" Type="http://schemas.openxmlformats.org/officeDocument/2006/relationships/font" Target="fonts/font21.fntdata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6.fntdata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1.fntdata"/><Relationship Id="rId92" Type="http://schemas.openxmlformats.org/officeDocument/2006/relationships/font" Target="fonts/font2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7.fntdata"/><Relationship Id="rId61" Type="http://schemas.openxmlformats.org/officeDocument/2006/relationships/slide" Target="slides/slide57.xml"/><Relationship Id="rId82" Type="http://schemas.openxmlformats.org/officeDocument/2006/relationships/font" Target="fonts/font1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2.fntdata"/><Relationship Id="rId93" Type="http://schemas.openxmlformats.org/officeDocument/2006/relationships/font" Target="fonts/font23.fntdata"/><Relationship Id="rId9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5F1BD-AE9C-4579-842B-5234D8E76A3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72B4E-3865-42B6-98B2-8FBFF0E6C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50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72B4E-3865-42B6-98B2-8FBFF0E6C9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13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skjermbilde&#10;&#10;Beskrivelse som er generert med svært høy visshet">
            <a:extLst>
              <a:ext uri="{FF2B5EF4-FFF2-40B4-BE49-F238E27FC236}">
                <a16:creationId xmlns:a16="http://schemas.microsoft.com/office/drawing/2014/main" id="{47F2A11D-5491-478B-9E74-10A8C407A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22288"/>
            <a:ext cx="9390018" cy="1015791"/>
          </a:xfrm>
          <a:ln>
            <a:noFill/>
          </a:ln>
        </p:spPr>
        <p:txBody>
          <a:bodyPr anchor="b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 noProof="0"/>
              <a:t>Klikk for å redigere tittelstil</a:t>
            </a:r>
            <a:endParaRPr lang="nb-NO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00991" y="3909549"/>
            <a:ext cx="9390018" cy="401648"/>
          </a:xfrm>
        </p:spPr>
        <p:txBody>
          <a:bodyPr>
            <a:spAutoFit/>
          </a:bodyPr>
          <a:lstStyle>
            <a:lvl1pPr marL="0" indent="0" algn="ctr">
              <a:buNone/>
              <a:defRPr sz="1500" cap="all" spc="75" baseline="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UNDERTITTEL SKAL INN HER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(sto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5">
            <a:extLst>
              <a:ext uri="{FF2B5EF4-FFF2-40B4-BE49-F238E27FC236}">
                <a16:creationId xmlns:a16="http://schemas.microsoft.com/office/drawing/2014/main" id="{9C0BB095-47FF-4294-9915-4ED142AC03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10903891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FD3FCA3-4503-49E6-83F2-4DF49013A4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8991" y="3781605"/>
            <a:ext cx="4856516" cy="1816654"/>
          </a:xfrm>
          <a:solidFill>
            <a:schemeClr val="bg1">
              <a:alpha val="90000"/>
            </a:schemeClr>
          </a:solidFill>
        </p:spPr>
        <p:txBody>
          <a:bodyPr lIns="648000" rIns="648000"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59255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99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746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Agenda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1B50D6-0810-4E43-928C-534B46A7A4E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>
            <a:lvl1pPr marL="0" marR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nb-NO" noProof="0"/>
              <a:t>Punkt én på agendaen i korte trekk</a:t>
            </a:r>
          </a:p>
          <a:p>
            <a:pPr lvl="0"/>
            <a:r>
              <a:rPr lang="nb-NO" noProof="0"/>
              <a:t>Punkt to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tre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fire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fem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seks på agendaen i korte trekk</a:t>
            </a:r>
          </a:p>
          <a:p>
            <a:pPr lvl="0"/>
            <a:endParaRPr lang="nb-NO" noProof="0"/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7E2593EF-F9EB-40ED-942A-4879FA78B594}"/>
              </a:ext>
            </a:extLst>
          </p:cNvPr>
          <p:cNvCxnSpPr/>
          <p:nvPr userDrawn="1"/>
        </p:nvCxnSpPr>
        <p:spPr>
          <a:xfrm>
            <a:off x="1219359" y="2478704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96CA0932-605B-4E71-B8D3-C72AAAA4A91A}"/>
              </a:ext>
            </a:extLst>
          </p:cNvPr>
          <p:cNvCxnSpPr/>
          <p:nvPr userDrawn="1"/>
        </p:nvCxnSpPr>
        <p:spPr>
          <a:xfrm>
            <a:off x="1219359" y="5253391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2DF21B92-9FD0-4B71-ACA2-7C1925BD0C2C}"/>
              </a:ext>
            </a:extLst>
          </p:cNvPr>
          <p:cNvCxnSpPr/>
          <p:nvPr userDrawn="1"/>
        </p:nvCxnSpPr>
        <p:spPr>
          <a:xfrm>
            <a:off x="1219359" y="3172376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91D61EF0-049D-489F-9607-DBC47717D8D1}"/>
              </a:ext>
            </a:extLst>
          </p:cNvPr>
          <p:cNvCxnSpPr/>
          <p:nvPr userDrawn="1"/>
        </p:nvCxnSpPr>
        <p:spPr>
          <a:xfrm>
            <a:off x="1219359" y="3866048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0C7BCC08-99D7-4973-9AB5-A63BAB7784DB}"/>
              </a:ext>
            </a:extLst>
          </p:cNvPr>
          <p:cNvCxnSpPr/>
          <p:nvPr userDrawn="1"/>
        </p:nvCxnSpPr>
        <p:spPr>
          <a:xfrm>
            <a:off x="1219359" y="4559720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13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A3732E95-11BD-4ACF-B5AD-A1CC4F0DB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A57E41EB-05AD-44D6-997C-D31E1B44F1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55" y="1883484"/>
            <a:ext cx="7418289" cy="27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47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rediger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410EA91D-3B36-4F01-BD03-074913EC3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31" name="Title 1"/>
          <p:cNvSpPr>
            <a:spLocks noGrp="1"/>
          </p:cNvSpPr>
          <p:nvPr>
            <p:ph type="ctrTitle" hasCustomPrompt="1"/>
          </p:nvPr>
        </p:nvSpPr>
        <p:spPr>
          <a:xfrm>
            <a:off x="1630018" y="2305881"/>
            <a:ext cx="8984972" cy="1709530"/>
          </a:xfrm>
          <a:ln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lang="nb-NO" sz="10000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 noProof="0" dirty="0"/>
              <a:t>Takk!</a:t>
            </a:r>
          </a:p>
        </p:txBody>
      </p:sp>
    </p:spTree>
    <p:extLst>
      <p:ext uri="{BB962C8B-B14F-4D97-AF65-F5344CB8AC3E}">
        <p14:creationId xmlns:p14="http://schemas.microsoft.com/office/powerpoint/2010/main" val="235914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0DE3-8AB4-4283-AAF7-C599EB450E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062420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kil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 descr="Et bilde som inneholder skjermbilde&#10;&#10;Beskrivelse som er generert med høy visshet">
            <a:extLst>
              <a:ext uri="{FF2B5EF4-FFF2-40B4-BE49-F238E27FC236}">
                <a16:creationId xmlns:a16="http://schemas.microsoft.com/office/drawing/2014/main" id="{82044551-1680-47B1-A9ED-E2CF3CEB2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99917"/>
            <a:ext cx="9390018" cy="1015791"/>
          </a:xfrm>
          <a:ln>
            <a:noFill/>
          </a:ln>
        </p:spPr>
        <p:txBody>
          <a:bodyPr anchor="ctr" anchorCtr="0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3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CC6CF-133F-4327-B59A-5E987B55A2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1160" y="633486"/>
            <a:ext cx="5149886" cy="527984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7D4585-68D6-4C8C-9321-1D6936FE09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75264" y="2028632"/>
            <a:ext cx="5520737" cy="388469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95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1CF5FB5-3D6B-44D1-99CC-F0E11CB949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263" y="2028632"/>
            <a:ext cx="5520737" cy="3884697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33486"/>
            <a:ext cx="5149886" cy="527984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411212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09D97-491E-4B44-B31E-075E94ECFD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B0EA0-EE56-4BC2-9A97-1C7D7797FA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992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64174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35B047-1C6C-4BB1-9AAC-35E8860EA5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ABDC-D2D5-4A6E-B4C5-2E8F7BF4AC3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09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57205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/>
          <a:p>
            <a:r>
              <a:rPr lang="nb-NO" noProof="0" dirty="0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8" y="1862176"/>
            <a:ext cx="9651619" cy="3978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noProof="0" dirty="0"/>
              <a:t>Rediger tekststiler i malen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2E8B8B0-4BD5-4668-9018-913E276A5FE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61" y="6071524"/>
            <a:ext cx="3025540" cy="7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4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90" r:id="rId5"/>
    <p:sldLayoutId id="2147483674" r:id="rId6"/>
    <p:sldLayoutId id="2147483691" r:id="rId7"/>
    <p:sldLayoutId id="2147483675" r:id="rId8"/>
    <p:sldLayoutId id="2147483692" r:id="rId9"/>
    <p:sldLayoutId id="2147483676" r:id="rId10"/>
    <p:sldLayoutId id="2147483666" r:id="rId11"/>
    <p:sldLayoutId id="2147483667" r:id="rId12"/>
    <p:sldLayoutId id="2147483694" r:id="rId13"/>
    <p:sldLayoutId id="2147483670" r:id="rId14"/>
    <p:sldLayoutId id="2147483695" r:id="rId15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74247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15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rgbClr val="274247"/>
          </a:solidFill>
          <a:latin typeface="+mn-lt"/>
          <a:ea typeface="+mn-ea"/>
          <a:cs typeface="+mn-cs"/>
        </a:defRPr>
      </a:lvl1pPr>
      <a:lvl2pPr marL="396079" indent="-144029" algn="l" defTabSz="914446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◦"/>
        <a:defRPr sz="1800" kern="1200">
          <a:solidFill>
            <a:srgbClr val="274247"/>
          </a:solidFill>
          <a:latin typeface="+mn-lt"/>
          <a:ea typeface="+mn-ea"/>
          <a:cs typeface="+mn-cs"/>
        </a:defRPr>
      </a:lvl2pPr>
      <a:lvl3pPr marL="522104" indent="-108022" algn="l" defTabSz="914446" rtl="0" eaLnBrk="1" latinLnBrk="0" hangingPunct="1">
        <a:lnSpc>
          <a:spcPct val="150000"/>
        </a:lnSpc>
        <a:spcBef>
          <a:spcPts val="300"/>
        </a:spcBef>
        <a:spcAft>
          <a:spcPts val="400"/>
        </a:spcAft>
        <a:buFont typeface="Open Sans" panose="020B0606030504020204" pitchFamily="34" charset="0"/>
        <a:buChar char="­"/>
        <a:defRPr sz="1400" kern="1200">
          <a:solidFill>
            <a:srgbClr val="274247"/>
          </a:solidFill>
          <a:latin typeface="+mn-lt"/>
          <a:ea typeface="+mn-ea"/>
          <a:cs typeface="+mn-cs"/>
        </a:defRPr>
      </a:lvl3pPr>
      <a:lvl4pPr marL="666133" indent="-99020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50" kern="1200">
          <a:solidFill>
            <a:srgbClr val="274247"/>
          </a:solidFill>
          <a:latin typeface="+mn-lt"/>
          <a:ea typeface="+mn-ea"/>
          <a:cs typeface="+mn-cs"/>
        </a:defRPr>
      </a:lvl4pPr>
      <a:lvl5pPr marL="774155" indent="-90018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00" kern="1200">
          <a:solidFill>
            <a:srgbClr val="274247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unece.org/statistics/events/SDC2025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Sylinder 7">
            <a:extLst>
              <a:ext uri="{FF2B5EF4-FFF2-40B4-BE49-F238E27FC236}">
                <a16:creationId xmlns:a16="http://schemas.microsoft.com/office/drawing/2014/main" id="{4AFC5868-DE7A-81A0-583B-0CC40D8A8A8A}"/>
              </a:ext>
            </a:extLst>
          </p:cNvPr>
          <p:cNvSpPr txBox="1"/>
          <p:nvPr/>
        </p:nvSpPr>
        <p:spPr>
          <a:xfrm>
            <a:off x="313509" y="301422"/>
            <a:ext cx="11564981" cy="6264000"/>
          </a:xfrm>
          <a:prstGeom prst="rect">
            <a:avLst/>
          </a:prstGeom>
          <a:solidFill>
            <a:srgbClr val="FEF5E5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4872E63-0314-AB27-5B9E-DE7B6BB63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904" y="-313508"/>
            <a:ext cx="5643154" cy="23795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Protection of tables </a:t>
            </a:r>
            <a:r>
              <a:rPr lang="en-US" sz="4900" dirty="0">
                <a:solidFill>
                  <a:schemeClr val="tx1"/>
                </a:solidFill>
              </a:rPr>
              <a:t>at an overall level</a:t>
            </a:r>
            <a:endParaRPr lang="nb-NO" sz="4900" dirty="0">
              <a:solidFill>
                <a:schemeClr val="tx1"/>
              </a:solidFill>
            </a:endParaRP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745F9565-5BBE-5EDC-CEBE-48B9F85EE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5283" y="4267763"/>
            <a:ext cx="4033158" cy="134036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dirty="0">
                <a:solidFill>
                  <a:schemeClr val="tx1"/>
                </a:solidFill>
              </a:rPr>
              <a:t>SDC Course 2025</a:t>
            </a:r>
          </a:p>
          <a:p>
            <a:pPr>
              <a:lnSpc>
                <a:spcPct val="100000"/>
              </a:lnSpc>
            </a:pPr>
            <a:r>
              <a:rPr lang="en-US" sz="2000" cap="none" dirty="0">
                <a:solidFill>
                  <a:schemeClr val="tx1"/>
                </a:solidFill>
              </a:rPr>
              <a:t>Øyvind Langsrud</a:t>
            </a:r>
          </a:p>
          <a:p>
            <a:endParaRPr lang="nb-NO" dirty="0"/>
          </a:p>
        </p:txBody>
      </p:sp>
      <p:pic>
        <p:nvPicPr>
          <p:cNvPr id="7" name="Bilde 6" descr="Et bilde som inneholder møbler, bord, paraply, illustrasjon&#10;&#10;KI-generert innhold kan være feil.">
            <a:extLst>
              <a:ext uri="{FF2B5EF4-FFF2-40B4-BE49-F238E27FC236}">
                <a16:creationId xmlns:a16="http://schemas.microsoft.com/office/drawing/2014/main" id="{C972E0FA-81FA-9EBE-5790-47312F734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0" b="256"/>
          <a:stretch>
            <a:fillRect/>
          </a:stretch>
        </p:blipFill>
        <p:spPr>
          <a:xfrm>
            <a:off x="1402081" y="2066034"/>
            <a:ext cx="4876800" cy="4403458"/>
          </a:xfrm>
          <a:prstGeom prst="rect">
            <a:avLst/>
          </a:prstGeom>
        </p:spPr>
      </p:pic>
      <p:pic>
        <p:nvPicPr>
          <p:cNvPr id="10" name="Bilde 9" descr="Et bilde som inneholder Font, Grafikk, skjermbilde, tekst&#10;&#10;KI-generert innhold kan være feil.">
            <a:extLst>
              <a:ext uri="{FF2B5EF4-FFF2-40B4-BE49-F238E27FC236}">
                <a16:creationId xmlns:a16="http://schemas.microsoft.com/office/drawing/2014/main" id="{247E9DB6-A031-0975-CA5D-5412A4272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44" y="5779036"/>
            <a:ext cx="3025146" cy="786386"/>
          </a:xfrm>
          <a:prstGeom prst="rect">
            <a:avLst/>
          </a:prstGeom>
        </p:spPr>
      </p:pic>
      <p:sp>
        <p:nvSpPr>
          <p:cNvPr id="11" name="Plassholder for innhold 2">
            <a:extLst>
              <a:ext uri="{FF2B5EF4-FFF2-40B4-BE49-F238E27FC236}">
                <a16:creationId xmlns:a16="http://schemas.microsoft.com/office/drawing/2014/main" id="{2601EFB2-B098-51AA-8AE8-DBF829D836C7}"/>
              </a:ext>
            </a:extLst>
          </p:cNvPr>
          <p:cNvSpPr txBox="1">
            <a:spLocks/>
          </p:cNvSpPr>
          <p:nvPr/>
        </p:nvSpPr>
        <p:spPr>
          <a:xfrm>
            <a:off x="7275341" y="876263"/>
            <a:ext cx="4111785" cy="2981634"/>
          </a:xfrm>
          <a:prstGeom prst="rect">
            <a:avLst/>
          </a:prstGeom>
        </p:spPr>
        <p:txBody>
          <a:bodyPr/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What types of disclosures must be avoided</a:t>
            </a:r>
          </a:p>
          <a:p>
            <a:pPr lvl="3"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nb-NO" dirty="0">
                <a:solidFill>
                  <a:schemeClr val="tx1"/>
                </a:solidFill>
              </a:rPr>
              <a:t>Statistical </a:t>
            </a:r>
            <a:r>
              <a:rPr lang="nb-NO" dirty="0" err="1">
                <a:solidFill>
                  <a:schemeClr val="tx1"/>
                </a:solidFill>
              </a:rPr>
              <a:t>Disclosure</a:t>
            </a:r>
            <a:r>
              <a:rPr lang="nb-NO" dirty="0">
                <a:solidFill>
                  <a:schemeClr val="tx1"/>
                </a:solidFill>
              </a:rPr>
              <a:t> Control (</a:t>
            </a:r>
            <a:r>
              <a:rPr lang="en-US" dirty="0">
                <a:solidFill>
                  <a:schemeClr val="tx1"/>
                </a:solidFill>
              </a:rPr>
              <a:t>SDC) methods for protecting tables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23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D7B10-D835-3EEC-9932-9A825F02F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 6">
            <a:extLst>
              <a:ext uri="{FF2B5EF4-FFF2-40B4-BE49-F238E27FC236}">
                <a16:creationId xmlns:a16="http://schemas.microsoft.com/office/drawing/2014/main" id="{A864702F-98E6-B9CB-9CD3-0971F4A612A1}"/>
              </a:ext>
            </a:extLst>
          </p:cNvPr>
          <p:cNvGraphicFramePr>
            <a:graphicFrameLocks noGrp="1"/>
          </p:cNvGraphicFramePr>
          <p:nvPr/>
        </p:nvGraphicFramePr>
        <p:xfrm>
          <a:off x="445220" y="1658480"/>
          <a:ext cx="565078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156">
                  <a:extLst>
                    <a:ext uri="{9D8B030D-6E8A-4147-A177-3AD203B41FA5}">
                      <a16:colId xmlns:a16="http://schemas.microsoft.com/office/drawing/2014/main" val="1484386205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750279034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4414940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4155274927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872469164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14045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577828352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4387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40075767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433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5132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1245490"/>
                  </a:ext>
                </a:extLst>
              </a:tr>
            </a:tbl>
          </a:graphicData>
        </a:graphic>
      </p:graphicFrame>
      <p:sp>
        <p:nvSpPr>
          <p:cNvPr id="2" name="Tittel 1">
            <a:extLst>
              <a:ext uri="{FF2B5EF4-FFF2-40B4-BE49-F238E27FC236}">
                <a16:creationId xmlns:a16="http://schemas.microsoft.com/office/drawing/2014/main" id="{4686DAF9-CFB8-C74A-F097-C29D1F2B6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19" y="306232"/>
            <a:ext cx="9651619" cy="1311128"/>
          </a:xfrm>
        </p:spPr>
        <p:txBody>
          <a:bodyPr>
            <a:normAutofit/>
          </a:bodyPr>
          <a:lstStyle/>
          <a:p>
            <a:r>
              <a:rPr lang="en-US" sz="3600"/>
              <a:t>Disclosure in a Magnitude Table</a:t>
            </a:r>
          </a:p>
        </p:txBody>
      </p:sp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23F78A21-CC7D-F960-A8B0-491F1B1F16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7718" y="4035292"/>
            <a:ext cx="6120119" cy="22279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We will prevent the disclosure of a statistical unit's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especially if the value is considered sensitive </a:t>
            </a:r>
            <a:endParaRPr lang="nb-NO" dirty="0"/>
          </a:p>
          <a:p>
            <a:pPr>
              <a:lnSpc>
                <a:spcPct val="100000"/>
              </a:lnSpc>
            </a:pPr>
            <a:r>
              <a:rPr lang="en-US" dirty="0"/>
              <a:t>It should also not be possible to estimate the value with high accuracy </a:t>
            </a:r>
          </a:p>
        </p:txBody>
      </p:sp>
      <p:graphicFrame>
        <p:nvGraphicFramePr>
          <p:cNvPr id="10" name="Tabell 9">
            <a:extLst>
              <a:ext uri="{FF2B5EF4-FFF2-40B4-BE49-F238E27FC236}">
                <a16:creationId xmlns:a16="http://schemas.microsoft.com/office/drawing/2014/main" id="{16B93241-93B7-8144-2A74-852F92D745CF}"/>
              </a:ext>
            </a:extLst>
          </p:cNvPr>
          <p:cNvGraphicFramePr>
            <a:graphicFrameLocks noGrp="1"/>
          </p:cNvGraphicFramePr>
          <p:nvPr/>
        </p:nvGraphicFramePr>
        <p:xfrm>
          <a:off x="7169327" y="664188"/>
          <a:ext cx="4710224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556">
                  <a:extLst>
                    <a:ext uri="{9D8B030D-6E8A-4147-A177-3AD203B41FA5}">
                      <a16:colId xmlns:a16="http://schemas.microsoft.com/office/drawing/2014/main" val="675221673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144707851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306489639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2611433113"/>
                    </a:ext>
                  </a:extLst>
                </a:gridCol>
              </a:tblGrid>
              <a:tr h="3641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err="1">
                          <a:solidFill>
                            <a:schemeClr val="bg1"/>
                          </a:solidFill>
                          <a:effectLst/>
                        </a:rPr>
                        <a:t>freq</a:t>
                      </a:r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130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 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46885659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18627091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1034420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668368174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3312234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1668499836"/>
                  </a:ext>
                </a:extLst>
              </a:tr>
            </a:tbl>
          </a:graphicData>
        </a:graphic>
      </p:graphicFrame>
      <p:sp>
        <p:nvSpPr>
          <p:cNvPr id="4" name="Bildeforklaring formet som et avrundet rektangel 5">
            <a:extLst>
              <a:ext uri="{FF2B5EF4-FFF2-40B4-BE49-F238E27FC236}">
                <a16:creationId xmlns:a16="http://schemas.microsoft.com/office/drawing/2014/main" id="{5860D197-0D87-A793-712E-21E32A794556}"/>
              </a:ext>
            </a:extLst>
          </p:cNvPr>
          <p:cNvSpPr txBox="1">
            <a:spLocks/>
          </p:cNvSpPr>
          <p:nvPr/>
        </p:nvSpPr>
        <p:spPr>
          <a:xfrm>
            <a:off x="6821585" y="4984863"/>
            <a:ext cx="4434435" cy="1005730"/>
          </a:xfrm>
          <a:prstGeom prst="wedgeRoundRectCallout">
            <a:avLst>
              <a:gd name="adj1" fmla="val -143723"/>
              <a:gd name="adj2" fmla="val -25915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>
                <a:solidFill>
                  <a:srgbClr val="0000FF"/>
                </a:solidFill>
              </a:rPr>
              <a:t>The value of a single unit is disclosed </a:t>
            </a:r>
          </a:p>
        </p:txBody>
      </p:sp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A63D9C32-91DC-CD00-281B-E8B9825B6D5E}"/>
              </a:ext>
            </a:extLst>
          </p:cNvPr>
          <p:cNvSpPr txBox="1">
            <a:spLocks/>
          </p:cNvSpPr>
          <p:nvPr/>
        </p:nvSpPr>
        <p:spPr>
          <a:xfrm>
            <a:off x="7647417" y="3532427"/>
            <a:ext cx="4434435" cy="1005730"/>
          </a:xfrm>
          <a:prstGeom prst="wedgeRoundRectCallout">
            <a:avLst>
              <a:gd name="adj1" fmla="val -112336"/>
              <a:gd name="adj2" fmla="val -10225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>
                <a:solidFill>
                  <a:srgbClr val="0000FF"/>
                </a:solidFill>
              </a:rPr>
              <a:t>This value can be used to estimate … </a:t>
            </a:r>
          </a:p>
        </p:txBody>
      </p:sp>
      <p:sp>
        <p:nvSpPr>
          <p:cNvPr id="3" name="Avrundet rektangel 47">
            <a:extLst>
              <a:ext uri="{FF2B5EF4-FFF2-40B4-BE49-F238E27FC236}">
                <a16:creationId xmlns:a16="http://schemas.microsoft.com/office/drawing/2014/main" id="{8B356D72-AC18-5529-0BB8-882B2EA550FE}"/>
              </a:ext>
            </a:extLst>
          </p:cNvPr>
          <p:cNvSpPr/>
          <p:nvPr/>
        </p:nvSpPr>
        <p:spPr>
          <a:xfrm>
            <a:off x="9524440" y="1416205"/>
            <a:ext cx="2355112" cy="355114"/>
          </a:xfrm>
          <a:prstGeom prst="roundRect">
            <a:avLst/>
          </a:prstGeom>
          <a:noFill/>
          <a:ln w="1143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9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" grpId="0" animBg="1"/>
      <p:bldP spid="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142-CDF6-DB87-202C-E74274431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 6">
            <a:extLst>
              <a:ext uri="{FF2B5EF4-FFF2-40B4-BE49-F238E27FC236}">
                <a16:creationId xmlns:a16="http://schemas.microsoft.com/office/drawing/2014/main" id="{CB5CE834-2BC3-33F6-36E9-BD24F4975EC4}"/>
              </a:ext>
            </a:extLst>
          </p:cNvPr>
          <p:cNvGraphicFramePr>
            <a:graphicFrameLocks noGrp="1"/>
          </p:cNvGraphicFramePr>
          <p:nvPr/>
        </p:nvGraphicFramePr>
        <p:xfrm>
          <a:off x="445220" y="1658480"/>
          <a:ext cx="565078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156">
                  <a:extLst>
                    <a:ext uri="{9D8B030D-6E8A-4147-A177-3AD203B41FA5}">
                      <a16:colId xmlns:a16="http://schemas.microsoft.com/office/drawing/2014/main" val="1484386205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750279034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4414940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4155274927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872469164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14045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577828352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4387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40075767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433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5132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1245490"/>
                  </a:ext>
                </a:extLst>
              </a:tr>
            </a:tbl>
          </a:graphicData>
        </a:graphic>
      </p:graphicFrame>
      <p:sp>
        <p:nvSpPr>
          <p:cNvPr id="2" name="Tittel 1">
            <a:extLst>
              <a:ext uri="{FF2B5EF4-FFF2-40B4-BE49-F238E27FC236}">
                <a16:creationId xmlns:a16="http://schemas.microsoft.com/office/drawing/2014/main" id="{C034827C-FC29-EA77-262D-3B54681A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19" y="306232"/>
            <a:ext cx="6379063" cy="1311128"/>
          </a:xfrm>
        </p:spPr>
        <p:txBody>
          <a:bodyPr>
            <a:normAutofit/>
          </a:bodyPr>
          <a:lstStyle/>
          <a:p>
            <a:r>
              <a:rPr lang="en-US" sz="3600"/>
              <a:t>Estimate a value with high accuracy  in a magnitude table</a:t>
            </a:r>
          </a:p>
        </p:txBody>
      </p:sp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DCE9EA19-1EB0-E10E-E457-8F2E57A6E7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7717" y="4035292"/>
            <a:ext cx="10434607" cy="22279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Suppose known that a person has a high income </a:t>
            </a:r>
          </a:p>
          <a:p>
            <a:pPr lvl="1">
              <a:lnSpc>
                <a:spcPct val="100000"/>
              </a:lnSpc>
            </a:pPr>
            <a:r>
              <a:rPr lang="en-US" sz="2000"/>
              <a:t>The estimate, 3887, </a:t>
            </a:r>
            <a:r>
              <a:rPr lang="en-US" sz="2000" dirty="0"/>
              <a:t>is only 13% higher than the person’s income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Acceptable?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The person with an income of 251 can subtract their own number </a:t>
            </a:r>
          </a:p>
          <a:p>
            <a:pPr lvl="1">
              <a:lnSpc>
                <a:spcPct val="100000"/>
              </a:lnSpc>
            </a:pPr>
            <a:r>
              <a:rPr lang="en-US" sz="2000"/>
              <a:t>The estimate, </a:t>
            </a:r>
            <a:r>
              <a:rPr lang="en-US" sz="2000" dirty="0"/>
              <a:t>3887-251 </a:t>
            </a:r>
            <a:r>
              <a:rPr lang="en-US" sz="2000"/>
              <a:t>= 3636, </a:t>
            </a:r>
            <a:r>
              <a:rPr lang="en-US" sz="2000" dirty="0"/>
              <a:t>is only 5.8% higher than the person’s income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Acceptable?</a:t>
            </a:r>
          </a:p>
          <a:p>
            <a:pPr lvl="1">
              <a:lnSpc>
                <a:spcPct val="100000"/>
              </a:lnSpc>
            </a:pPr>
            <a:endParaRPr lang="en-US" sz="1600" dirty="0"/>
          </a:p>
        </p:txBody>
      </p:sp>
      <p:graphicFrame>
        <p:nvGraphicFramePr>
          <p:cNvPr id="10" name="Tabell 9">
            <a:extLst>
              <a:ext uri="{FF2B5EF4-FFF2-40B4-BE49-F238E27FC236}">
                <a16:creationId xmlns:a16="http://schemas.microsoft.com/office/drawing/2014/main" id="{1A0AB6F9-EDA8-E368-48B9-8951C249165C}"/>
              </a:ext>
            </a:extLst>
          </p:cNvPr>
          <p:cNvGraphicFramePr>
            <a:graphicFrameLocks noGrp="1"/>
          </p:cNvGraphicFramePr>
          <p:nvPr/>
        </p:nvGraphicFramePr>
        <p:xfrm>
          <a:off x="7169327" y="664188"/>
          <a:ext cx="4710224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556">
                  <a:extLst>
                    <a:ext uri="{9D8B030D-6E8A-4147-A177-3AD203B41FA5}">
                      <a16:colId xmlns:a16="http://schemas.microsoft.com/office/drawing/2014/main" val="675221673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144707851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306489639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2611433113"/>
                    </a:ext>
                  </a:extLst>
                </a:gridCol>
              </a:tblGrid>
              <a:tr h="3641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err="1">
                          <a:solidFill>
                            <a:schemeClr val="bg1"/>
                          </a:solidFill>
                          <a:effectLst/>
                        </a:rPr>
                        <a:t>freq</a:t>
                      </a:r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130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 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46885659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18627091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1034420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668368174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3312234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1668499836"/>
                  </a:ext>
                </a:extLst>
              </a:tr>
            </a:tbl>
          </a:graphicData>
        </a:graphic>
      </p:graphicFrame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79ADA96E-D9C9-6745-CCCF-4316B2B24154}"/>
              </a:ext>
            </a:extLst>
          </p:cNvPr>
          <p:cNvSpPr txBox="1">
            <a:spLocks/>
          </p:cNvSpPr>
          <p:nvPr/>
        </p:nvSpPr>
        <p:spPr>
          <a:xfrm>
            <a:off x="7647417" y="3532427"/>
            <a:ext cx="4434435" cy="1005730"/>
          </a:xfrm>
          <a:prstGeom prst="wedgeRoundRectCallout">
            <a:avLst>
              <a:gd name="adj1" fmla="val -112336"/>
              <a:gd name="adj2" fmla="val -10225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>
                <a:solidFill>
                  <a:srgbClr val="0000FF"/>
                </a:solidFill>
              </a:rPr>
              <a:t>This value can be used to estimate … 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84056E73-4DB0-3A29-7027-2E027748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782" y="-581214"/>
            <a:ext cx="4224338" cy="2686050"/>
          </a:xfrm>
          <a:prstGeom prst="rect">
            <a:avLst/>
          </a:prstGeom>
          <a:effectLst>
            <a:outerShdw blurRad="190500" dist="304800" dir="36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29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4D7C440-8F20-16CB-BC13-738E666B3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272564"/>
            <a:ext cx="5295900" cy="2050315"/>
          </a:xfrm>
        </p:spPr>
        <p:txBody>
          <a:bodyPr>
            <a:normAutofit/>
          </a:bodyPr>
          <a:lstStyle/>
          <a:p>
            <a:r>
              <a:rPr lang="en-US"/>
              <a:t>Sensitive Cells in Magnitude Tables</a:t>
            </a:r>
            <a:br>
              <a:rPr lang="en-US"/>
            </a:br>
            <a:r>
              <a:rPr lang="en-US" sz="2400"/>
              <a:t>(cells that should be primary suppressed)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8D73762-846C-6673-CF13-4FB0BFA919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8265" y="2736516"/>
            <a:ext cx="9651619" cy="32692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Cells with a single contribution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value can be directly disclosed</a:t>
            </a:r>
          </a:p>
          <a:p>
            <a:pPr marL="252050" lvl="1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Cells with two contributions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One contributor may disclose the value of the other contributor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Other cells according to rules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Either due to dominance rules, the p% rule or the few contributors rule.</a:t>
            </a:r>
          </a:p>
        </p:txBody>
      </p:sp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ABB3CEC2-62C1-F44D-0977-4574EC64F7A4}"/>
              </a:ext>
            </a:extLst>
          </p:cNvPr>
          <p:cNvGraphicFramePr>
            <a:graphicFrameLocks noGrp="1"/>
          </p:cNvGraphicFramePr>
          <p:nvPr/>
        </p:nvGraphicFramePr>
        <p:xfrm>
          <a:off x="5848191" y="398016"/>
          <a:ext cx="5112468" cy="1799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2494">
                  <a:extLst>
                    <a:ext uri="{9D8B030D-6E8A-4147-A177-3AD203B41FA5}">
                      <a16:colId xmlns:a16="http://schemas.microsoft.com/office/drawing/2014/main" val="1484386205"/>
                    </a:ext>
                  </a:extLst>
                </a:gridCol>
                <a:gridCol w="1100939">
                  <a:extLst>
                    <a:ext uri="{9D8B030D-6E8A-4147-A177-3AD203B41FA5}">
                      <a16:colId xmlns:a16="http://schemas.microsoft.com/office/drawing/2014/main" val="3750279034"/>
                    </a:ext>
                  </a:extLst>
                </a:gridCol>
                <a:gridCol w="1071541">
                  <a:extLst>
                    <a:ext uri="{9D8B030D-6E8A-4147-A177-3AD203B41FA5}">
                      <a16:colId xmlns:a16="http://schemas.microsoft.com/office/drawing/2014/main" val="344149402"/>
                    </a:ext>
                  </a:extLst>
                </a:gridCol>
                <a:gridCol w="895000">
                  <a:extLst>
                    <a:ext uri="{9D8B030D-6E8A-4147-A177-3AD203B41FA5}">
                      <a16:colId xmlns:a16="http://schemas.microsoft.com/office/drawing/2014/main" val="4155274927"/>
                    </a:ext>
                  </a:extLst>
                </a:gridCol>
                <a:gridCol w="1022494">
                  <a:extLst>
                    <a:ext uri="{9D8B030D-6E8A-4147-A177-3AD203B41FA5}">
                      <a16:colId xmlns:a16="http://schemas.microsoft.com/office/drawing/2014/main" val="3872469164"/>
                    </a:ext>
                  </a:extLst>
                </a:gridCol>
              </a:tblGrid>
              <a:tr h="564425">
                <a:tc>
                  <a:txBody>
                    <a:bodyPr/>
                    <a:lstStyle/>
                    <a:p>
                      <a:pPr algn="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14045"/>
                  </a:ext>
                </a:extLst>
              </a:tr>
              <a:tr h="564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577828352"/>
                  </a:ext>
                </a:extLst>
              </a:tr>
              <a:tr h="326772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3887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4387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40075767"/>
                  </a:ext>
                </a:extLst>
              </a:tr>
              <a:tr h="326772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3887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5132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1245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90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942BC1C-8598-6C59-50E5-2BA49E829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190" y="1315695"/>
            <a:ext cx="9651619" cy="879322"/>
          </a:xfrm>
        </p:spPr>
        <p:txBody>
          <a:bodyPr/>
          <a:lstStyle/>
          <a:p>
            <a:r>
              <a:rPr lang="en-US" dirty="0"/>
              <a:t>Alternative rules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42FC2A0-A0E3-B0BF-821A-12A50173B11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70190" y="2454441"/>
            <a:ext cx="9651619" cy="404261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Few contributors rule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a threshold for the number of contributors 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Dominance rules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largest contribution cannot exceed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sz="2000" b="1" baseline="-25000" dirty="0">
                <a:solidFill>
                  <a:schemeClr val="accent4">
                    <a:lumMod val="75000"/>
                  </a:schemeClr>
                </a:solidFill>
              </a:rPr>
              <a:t>1</a:t>
            </a:r>
            <a:r>
              <a:rPr lang="en-US" dirty="0"/>
              <a:t>% of the cell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sum of the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Lucida Console" panose="020B0609040504020204" pitchFamily="49" charset="0"/>
              </a:rPr>
              <a:t>2</a:t>
            </a:r>
            <a:r>
              <a:rPr lang="en-US" dirty="0"/>
              <a:t> largest contributions cannot exceed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b="1" baseline="-25000" dirty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dirty="0"/>
              <a:t>% of the cell value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p% rule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rule targeting disclosure accuracy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252050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F11B53C2-DDC5-1404-54AF-325D6ED7AFE2}"/>
              </a:ext>
            </a:extLst>
          </p:cNvPr>
          <p:cNvSpPr txBox="1">
            <a:spLocks/>
          </p:cNvSpPr>
          <p:nvPr/>
        </p:nvSpPr>
        <p:spPr>
          <a:xfrm>
            <a:off x="1270190" y="-2078925"/>
            <a:ext cx="9651619" cy="3269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Cells with a single contribution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value can be directly disclosed</a:t>
            </a:r>
          </a:p>
          <a:p>
            <a:pPr marL="252050" lvl="1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Cells with two contributions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One contributor may disclose the value of the other contributor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Other cells according to rules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Either due to </a:t>
            </a:r>
            <a:r>
              <a:rPr lang="en-US"/>
              <a:t>dominance rules, </a:t>
            </a:r>
            <a:r>
              <a:rPr lang="en-US" dirty="0"/>
              <a:t>the p% rule or the few contributors rule.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7609F86C-F707-6ACC-55E5-58BA52F85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133" y="-1500067"/>
            <a:ext cx="4224338" cy="2686050"/>
          </a:xfrm>
          <a:prstGeom prst="rect">
            <a:avLst/>
          </a:prstGeom>
          <a:effectLst>
            <a:outerShdw blurRad="190500" dist="304800" dir="36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Bildeforklaring formet som et avrundet rektangel 5">
            <a:extLst>
              <a:ext uri="{FF2B5EF4-FFF2-40B4-BE49-F238E27FC236}">
                <a16:creationId xmlns:a16="http://schemas.microsoft.com/office/drawing/2014/main" id="{740AB36A-34A7-04B0-5858-570B58F49292}"/>
              </a:ext>
            </a:extLst>
          </p:cNvPr>
          <p:cNvSpPr txBox="1">
            <a:spLocks/>
          </p:cNvSpPr>
          <p:nvPr/>
        </p:nvSpPr>
        <p:spPr>
          <a:xfrm>
            <a:off x="7264133" y="1445407"/>
            <a:ext cx="4786486" cy="2686049"/>
          </a:xfrm>
          <a:prstGeom prst="wedgeRoundRectCallout">
            <a:avLst>
              <a:gd name="adj1" fmla="val -31694"/>
              <a:gd name="adj2" fmla="val -46517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chemeClr val="tx1"/>
                </a:solidFill>
              </a:rPr>
              <a:t>With </a:t>
            </a:r>
            <a:r>
              <a:rPr lang="en-US" sz="1600"/>
              <a:t>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sz="1600" b="1" baseline="-25000" dirty="0">
                <a:solidFill>
                  <a:schemeClr val="accent4">
                    <a:lumMod val="75000"/>
                  </a:schemeClr>
                </a:solidFill>
              </a:rPr>
              <a:t>1</a:t>
            </a:r>
            <a:r>
              <a:rPr lang="en-US" sz="1600" dirty="0">
                <a:solidFill>
                  <a:schemeClr val="tx1"/>
                </a:solidFill>
              </a:rPr>
              <a:t> = 85 and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sz="1600" b="1" baseline="-25000" dirty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tx1"/>
                </a:solidFill>
              </a:rPr>
              <a:t> = 95 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Cell considered sensitive since  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3435/3887  = 88.4% &gt;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sz="1600" b="1" baseline="-25000" dirty="0">
                <a:solidFill>
                  <a:schemeClr val="accent4">
                    <a:lumMod val="75000"/>
                  </a:schemeClr>
                </a:solidFill>
              </a:rPr>
              <a:t>1</a:t>
            </a:r>
          </a:p>
          <a:p>
            <a:pPr marL="414082" lvl="2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With 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sz="1600" b="1" baseline="-25000" dirty="0">
                <a:solidFill>
                  <a:schemeClr val="accent4">
                    <a:lumMod val="75000"/>
                  </a:schemeClr>
                </a:solidFill>
              </a:rPr>
              <a:t>1</a:t>
            </a:r>
            <a:r>
              <a:rPr lang="en-US" sz="1600" dirty="0">
                <a:solidFill>
                  <a:schemeClr val="tx1"/>
                </a:solidFill>
              </a:rPr>
              <a:t> = 91 and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sz="1600" b="1" baseline="-25000" dirty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tx1"/>
                </a:solidFill>
              </a:rPr>
              <a:t> = 92 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Cell considered sensitive since 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(3435+251)/3887  = 94.8% &gt; 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sz="1600" b="1" baseline="-25000" dirty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778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uiExpand="1" build="allAtOnce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BF70C-4F67-16BD-C26C-8D64DA9C7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1FB6C29-EEEB-29B2-1E75-3185029F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190" y="1315695"/>
            <a:ext cx="9651619" cy="879322"/>
          </a:xfrm>
        </p:spPr>
        <p:txBody>
          <a:bodyPr/>
          <a:lstStyle/>
          <a:p>
            <a:r>
              <a:rPr lang="en-US" dirty="0"/>
              <a:t>Alternative rules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BC23F18-5289-602A-18BB-726EF5832E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70190" y="2454441"/>
            <a:ext cx="9651619" cy="404261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Few contributors rule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a threshold for the number of contributors 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Dominance rules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largest contribution cannot exceed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sz="2000" b="1" baseline="-25000" dirty="0">
                <a:solidFill>
                  <a:schemeClr val="accent4">
                    <a:lumMod val="75000"/>
                  </a:schemeClr>
                </a:solidFill>
              </a:rPr>
              <a:t>1</a:t>
            </a:r>
            <a:r>
              <a:rPr lang="en-US" dirty="0"/>
              <a:t>% of the cell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sum of the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Lucida Console" panose="020B0609040504020204" pitchFamily="49" charset="0"/>
              </a:rPr>
              <a:t>2</a:t>
            </a:r>
            <a:r>
              <a:rPr lang="en-US" dirty="0"/>
              <a:t> largest contributions cannot exceed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b="1" baseline="-25000" dirty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dirty="0"/>
              <a:t>% of the cell value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p% rule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rule targeting disclosure accuracy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252050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7A714A54-21F5-7B59-540D-A94FAE301DDB}"/>
              </a:ext>
            </a:extLst>
          </p:cNvPr>
          <p:cNvSpPr txBox="1">
            <a:spLocks/>
          </p:cNvSpPr>
          <p:nvPr/>
        </p:nvSpPr>
        <p:spPr>
          <a:xfrm>
            <a:off x="1270190" y="-2078925"/>
            <a:ext cx="9651619" cy="3269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Cells with a single contribution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value can be directly disclosed</a:t>
            </a:r>
          </a:p>
          <a:p>
            <a:pPr marL="252050" lvl="1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Cells with two contributions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One contributor may disclose the value of the other contributor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Other cells according to rules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Either due to </a:t>
            </a:r>
            <a:r>
              <a:rPr lang="en-US"/>
              <a:t>dominance rules, </a:t>
            </a:r>
            <a:r>
              <a:rPr lang="en-US" dirty="0"/>
              <a:t>the p% rule or the few contributors rule.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235EBE0-0669-82A4-24C9-97B5664F3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31" y="-1867989"/>
            <a:ext cx="12491905" cy="6884933"/>
          </a:xfrm>
          <a:prstGeom prst="rect">
            <a:avLst/>
          </a:prstGeom>
          <a:ln w="25400">
            <a:solidFill>
              <a:schemeClr val="accent1"/>
            </a:solidFill>
          </a:ln>
          <a:effectLst/>
          <a:scene3d>
            <a:camera prst="perspectiveRelaxedModerately">
              <a:rot lat="19490639" lon="600000" rev="0"/>
            </a:camera>
            <a:lightRig rig="threePt" dir="t"/>
          </a:scene3d>
          <a:sp3d/>
        </p:spPr>
      </p:pic>
      <p:sp>
        <p:nvSpPr>
          <p:cNvPr id="6" name="Bildeforklaring formet som et avrundet rektangel 5">
            <a:extLst>
              <a:ext uri="{FF2B5EF4-FFF2-40B4-BE49-F238E27FC236}">
                <a16:creationId xmlns:a16="http://schemas.microsoft.com/office/drawing/2014/main" id="{96C7ADE1-6E73-7ABF-012A-502AFE19A51C}"/>
              </a:ext>
            </a:extLst>
          </p:cNvPr>
          <p:cNvSpPr txBox="1">
            <a:spLocks/>
          </p:cNvSpPr>
          <p:nvPr/>
        </p:nvSpPr>
        <p:spPr>
          <a:xfrm>
            <a:off x="7346636" y="4984287"/>
            <a:ext cx="3269930" cy="1005730"/>
          </a:xfrm>
          <a:prstGeom prst="wedgeRoundRectCallout">
            <a:avLst>
              <a:gd name="adj1" fmla="val -71292"/>
              <a:gd name="adj2" fmla="val -11356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FF"/>
                </a:solidFill>
              </a:rPr>
              <a:t>A limit is set for this percentage value  </a:t>
            </a:r>
          </a:p>
        </p:txBody>
      </p:sp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8C5D385B-107F-D66B-AC2A-F4BD49F991A8}"/>
              </a:ext>
            </a:extLst>
          </p:cNvPr>
          <p:cNvSpPr txBox="1">
            <a:spLocks/>
          </p:cNvSpPr>
          <p:nvPr/>
        </p:nvSpPr>
        <p:spPr>
          <a:xfrm>
            <a:off x="1479559" y="851992"/>
            <a:ext cx="4786486" cy="2686049"/>
          </a:xfrm>
          <a:prstGeom prst="wedgeRoundRectCallout">
            <a:avLst>
              <a:gd name="adj1" fmla="val -31694"/>
              <a:gd name="adj2" fmla="val -46517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With rule 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sz="1600" dirty="0">
                <a:solidFill>
                  <a:schemeClr val="tx1"/>
                </a:solidFill>
              </a:rPr>
              <a:t> = 5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Cell not considered sensitive 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With rule 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sz="1600" dirty="0">
                <a:solidFill>
                  <a:schemeClr val="tx1"/>
                </a:solidFill>
              </a:rPr>
              <a:t> = 6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Cell considered sensitive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68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uiExpand="1" build="allAtOnce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D8A0F3EE-E6BF-4FF5-33E2-57226103E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6488" y="3949449"/>
            <a:ext cx="9390018" cy="1015791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Disclosure in a Frequency Table</a:t>
            </a:r>
            <a:endParaRPr lang="en-US" dirty="0"/>
          </a:p>
        </p:txBody>
      </p:sp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12507217-A802-E598-2753-7B9DEEF53841}"/>
              </a:ext>
            </a:extLst>
          </p:cNvPr>
          <p:cNvGraphicFramePr>
            <a:graphicFrameLocks noGrp="1"/>
          </p:cNvGraphicFramePr>
          <p:nvPr/>
        </p:nvGraphicFramePr>
        <p:xfrm>
          <a:off x="2178770" y="1147123"/>
          <a:ext cx="565078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156">
                  <a:extLst>
                    <a:ext uri="{9D8B030D-6E8A-4147-A177-3AD203B41FA5}">
                      <a16:colId xmlns:a16="http://schemas.microsoft.com/office/drawing/2014/main" val="205082819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416528019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2143787643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284718252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298777311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00834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58655491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23342458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 dirty="0">
                          <a:effectLst/>
                        </a:rPr>
                        <a:t>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854335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591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39978-D585-1B3C-C31D-6CE0D4664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85E1208-9169-243A-4F5B-F684A91E7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145" y="80416"/>
            <a:ext cx="9651619" cy="846293"/>
          </a:xfrm>
        </p:spPr>
        <p:txBody>
          <a:bodyPr>
            <a:normAutofit/>
          </a:bodyPr>
          <a:lstStyle/>
          <a:p>
            <a:r>
              <a:rPr lang="en-US" sz="3600"/>
              <a:t>Disclosure in a Frequency Table</a:t>
            </a:r>
          </a:p>
        </p:txBody>
      </p:sp>
      <p:graphicFrame>
        <p:nvGraphicFramePr>
          <p:cNvPr id="5" name="Tabell 4">
            <a:extLst>
              <a:ext uri="{FF2B5EF4-FFF2-40B4-BE49-F238E27FC236}">
                <a16:creationId xmlns:a16="http://schemas.microsoft.com/office/drawing/2014/main" id="{ED1D2848-2211-FF6E-A352-6AF12876A09D}"/>
              </a:ext>
            </a:extLst>
          </p:cNvPr>
          <p:cNvGraphicFramePr>
            <a:graphicFrameLocks noGrp="1"/>
          </p:cNvGraphicFramePr>
          <p:nvPr/>
        </p:nvGraphicFramePr>
        <p:xfrm>
          <a:off x="2178770" y="1147123"/>
          <a:ext cx="565078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156">
                  <a:extLst>
                    <a:ext uri="{9D8B030D-6E8A-4147-A177-3AD203B41FA5}">
                      <a16:colId xmlns:a16="http://schemas.microsoft.com/office/drawing/2014/main" val="205082819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416528019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2143787643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284718252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298777311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00834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58655491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23342458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 dirty="0">
                          <a:effectLst/>
                        </a:rPr>
                        <a:t>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854335152"/>
                  </a:ext>
                </a:extLst>
              </a:tr>
            </a:tbl>
          </a:graphicData>
        </a:graphic>
      </p:graphicFrame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DD441A3B-EC43-4606-9500-14366B7D37F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50095" y="3264186"/>
            <a:ext cx="6308005" cy="241125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cell values themselves are not sensitive</a:t>
            </a:r>
          </a:p>
          <a:p>
            <a:pPr lvl="1">
              <a:lnSpc>
                <a:spcPct val="100000"/>
              </a:lnSpc>
            </a:pPr>
            <a:r>
              <a:rPr lang="en-US" sz="2000" b="0" i="0" dirty="0">
                <a:solidFill>
                  <a:srgbClr val="0D0D0D"/>
                </a:solidFill>
                <a:effectLst/>
                <a:latin typeface="Söhne"/>
              </a:rPr>
              <a:t>All contributions </a:t>
            </a:r>
            <a:r>
              <a:rPr lang="en-US" sz="2000" b="0" i="0">
                <a:solidFill>
                  <a:srgbClr val="0D0D0D"/>
                </a:solidFill>
                <a:effectLst/>
                <a:latin typeface="Söhne"/>
              </a:rPr>
              <a:t>are 1,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Söhne"/>
              </a:rPr>
              <a:t>and this is common knowledge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Disclosure concerns whether categories within a spanning variable can be disclosed</a:t>
            </a:r>
          </a:p>
          <a:p>
            <a:pPr lvl="1">
              <a:lnSpc>
                <a:spcPct val="100000"/>
              </a:lnSpc>
            </a:pPr>
            <a:r>
              <a:rPr lang="en-US" sz="2000" b="0" i="0" dirty="0">
                <a:solidFill>
                  <a:srgbClr val="0D0D0D"/>
                </a:solidFill>
                <a:effectLst/>
                <a:latin typeface="Söhne"/>
              </a:rPr>
              <a:t>Sensitive variables 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Given that categories within other spanning variables are already known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0D0D0D"/>
                </a:solidFill>
                <a:latin typeface="Söhne"/>
              </a:rPr>
              <a:t>Identifying variables </a:t>
            </a:r>
            <a:endParaRPr lang="en-US" sz="20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3" name="Bildeforklaring formet som et avrundet rektangel 5">
            <a:extLst>
              <a:ext uri="{FF2B5EF4-FFF2-40B4-BE49-F238E27FC236}">
                <a16:creationId xmlns:a16="http://schemas.microsoft.com/office/drawing/2014/main" id="{C36F6A08-49A4-12F2-1EAB-E4925E2AE99D}"/>
              </a:ext>
            </a:extLst>
          </p:cNvPr>
          <p:cNvSpPr txBox="1">
            <a:spLocks/>
          </p:cNvSpPr>
          <p:nvPr/>
        </p:nvSpPr>
        <p:spPr>
          <a:xfrm>
            <a:off x="8626796" y="3464085"/>
            <a:ext cx="3269930" cy="1005730"/>
          </a:xfrm>
          <a:prstGeom prst="wedgeRoundRectCallout">
            <a:avLst>
              <a:gd name="adj1" fmla="val -62503"/>
              <a:gd name="adj2" fmla="val 43592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>
                <a:solidFill>
                  <a:srgbClr val="0000FF"/>
                </a:solidFill>
              </a:rPr>
              <a:t>Variables can be both sensitive and identifying  </a:t>
            </a:r>
          </a:p>
        </p:txBody>
      </p:sp>
    </p:spTree>
    <p:extLst>
      <p:ext uri="{BB962C8B-B14F-4D97-AF65-F5344CB8AC3E}">
        <p14:creationId xmlns:p14="http://schemas.microsoft.com/office/powerpoint/2010/main" val="4034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3C7BC-3CC7-F013-168D-73331FBA9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596C58C-7526-BC38-7557-15472799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145" y="80416"/>
            <a:ext cx="9651619" cy="846293"/>
          </a:xfrm>
        </p:spPr>
        <p:txBody>
          <a:bodyPr>
            <a:normAutofit/>
          </a:bodyPr>
          <a:lstStyle/>
          <a:p>
            <a:r>
              <a:rPr lang="en-US" sz="3600"/>
              <a:t>Disclosure in a Frequency Table</a:t>
            </a:r>
          </a:p>
        </p:txBody>
      </p:sp>
      <p:graphicFrame>
        <p:nvGraphicFramePr>
          <p:cNvPr id="5" name="Tabell 4">
            <a:extLst>
              <a:ext uri="{FF2B5EF4-FFF2-40B4-BE49-F238E27FC236}">
                <a16:creationId xmlns:a16="http://schemas.microsoft.com/office/drawing/2014/main" id="{C8B84928-464A-15A7-0740-9022C870101D}"/>
              </a:ext>
            </a:extLst>
          </p:cNvPr>
          <p:cNvGraphicFramePr>
            <a:graphicFrameLocks noGrp="1"/>
          </p:cNvGraphicFramePr>
          <p:nvPr/>
        </p:nvGraphicFramePr>
        <p:xfrm>
          <a:off x="2178770" y="1147123"/>
          <a:ext cx="565078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156">
                  <a:extLst>
                    <a:ext uri="{9D8B030D-6E8A-4147-A177-3AD203B41FA5}">
                      <a16:colId xmlns:a16="http://schemas.microsoft.com/office/drawing/2014/main" val="205082819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416528019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2143787643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284718252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298777311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00834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58655491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23342458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 dirty="0">
                          <a:effectLst/>
                        </a:rPr>
                        <a:t>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854335152"/>
                  </a:ext>
                </a:extLst>
              </a:tr>
            </a:tbl>
          </a:graphicData>
        </a:graphic>
      </p:graphicFrame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FDAD8444-BFDD-D783-FC3B-B14B10AEE68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16645" y="3299619"/>
            <a:ext cx="5507905" cy="241125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>
                <a:solidFill>
                  <a:srgbClr val="0D0D0D"/>
                </a:solidFill>
                <a:latin typeface="Söhne"/>
              </a:rPr>
              <a:t>G</a:t>
            </a:r>
            <a:r>
              <a:rPr lang="en-US">
                <a:solidFill>
                  <a:srgbClr val="0D0D0D"/>
                </a:solidFill>
                <a:latin typeface="Söhne"/>
              </a:rPr>
              <a:t>ender sensitive and age identifying </a:t>
            </a:r>
          </a:p>
          <a:p>
            <a:pPr lvl="1">
              <a:lnSpc>
                <a:spcPct val="100000"/>
              </a:lnSpc>
            </a:pPr>
            <a:r>
              <a:rPr lang="en-US" sz="2000" b="0" i="0">
                <a:solidFill>
                  <a:srgbClr val="0D0D0D"/>
                </a:solidFill>
                <a:effectLst/>
                <a:latin typeface="Söhne"/>
              </a:rPr>
              <a:t>Given age is old → The gender </a:t>
            </a:r>
            <a:r>
              <a:rPr lang="en-US" sz="2000">
                <a:solidFill>
                  <a:srgbClr val="0D0D0D"/>
                </a:solidFill>
                <a:latin typeface="Söhne"/>
              </a:rPr>
              <a:t>is male</a:t>
            </a:r>
          </a:p>
          <a:p>
            <a:pPr lvl="2">
              <a:lnSpc>
                <a:spcPct val="100000"/>
              </a:lnSpc>
            </a:pPr>
            <a:r>
              <a:rPr lang="en-US" sz="1800">
                <a:solidFill>
                  <a:srgbClr val="0D0D0D"/>
                </a:solidFill>
                <a:latin typeface="Söhne"/>
              </a:rPr>
              <a:t>Disclosure is possible due to a cell value of 0 </a:t>
            </a:r>
            <a:r>
              <a:rPr lang="en-US" sz="1600">
                <a:solidFill>
                  <a:srgbClr val="0D0D0D"/>
                </a:solidFill>
                <a:latin typeface="Söhne"/>
              </a:rPr>
              <a:t> </a:t>
            </a:r>
            <a:r>
              <a:rPr lang="en-US" sz="1600" b="0" i="0">
                <a:solidFill>
                  <a:srgbClr val="0D0D0D"/>
                </a:solidFill>
                <a:effectLst/>
                <a:latin typeface="Söhne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sz="2000">
                <a:solidFill>
                  <a:srgbClr val="0D0D0D"/>
                </a:solidFill>
                <a:latin typeface="Söhne"/>
              </a:rPr>
              <a:t>The individual who is young and male knows that all other young individuals are  female</a:t>
            </a:r>
          </a:p>
          <a:p>
            <a:pPr lvl="2">
              <a:lnSpc>
                <a:spcPct val="100000"/>
              </a:lnSpc>
            </a:pPr>
            <a:r>
              <a:rPr lang="en-US" sz="1800">
                <a:solidFill>
                  <a:srgbClr val="0D0D0D"/>
                </a:solidFill>
                <a:latin typeface="Söhne"/>
              </a:rPr>
              <a:t>Disclosure is possible due to a cell value of 1  </a:t>
            </a:r>
            <a:r>
              <a:rPr lang="en-US" sz="1800" b="0" i="0">
                <a:solidFill>
                  <a:srgbClr val="0D0D0D"/>
                </a:solidFill>
                <a:effectLst/>
                <a:latin typeface="Söhne"/>
              </a:rPr>
              <a:t> </a:t>
            </a:r>
          </a:p>
          <a:p>
            <a:pPr lvl="2">
              <a:lnSpc>
                <a:spcPct val="100000"/>
              </a:lnSpc>
            </a:pPr>
            <a:endParaRPr lang="en-US" sz="1600" b="0" i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Plassholder for innhold 8">
            <a:extLst>
              <a:ext uri="{FF2B5EF4-FFF2-40B4-BE49-F238E27FC236}">
                <a16:creationId xmlns:a16="http://schemas.microsoft.com/office/drawing/2014/main" id="{44C9814D-11FE-897F-F117-352FB3A9FFE2}"/>
              </a:ext>
            </a:extLst>
          </p:cNvPr>
          <p:cNvSpPr txBox="1">
            <a:spLocks/>
          </p:cNvSpPr>
          <p:nvPr/>
        </p:nvSpPr>
        <p:spPr>
          <a:xfrm>
            <a:off x="5924550" y="3299619"/>
            <a:ext cx="6038850" cy="2411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nb-NO">
                <a:solidFill>
                  <a:srgbClr val="0D0D0D"/>
                </a:solidFill>
                <a:latin typeface="Söhne"/>
              </a:rPr>
              <a:t>Age</a:t>
            </a:r>
            <a:r>
              <a:rPr lang="en-US">
                <a:solidFill>
                  <a:srgbClr val="0D0D0D"/>
                </a:solidFill>
                <a:latin typeface="Söhne"/>
              </a:rPr>
              <a:t> sensitive and </a:t>
            </a:r>
            <a:r>
              <a:rPr lang="nb-NO">
                <a:solidFill>
                  <a:srgbClr val="0D0D0D"/>
                </a:solidFill>
                <a:latin typeface="Söhne"/>
              </a:rPr>
              <a:t>g</a:t>
            </a:r>
            <a:r>
              <a:rPr lang="en-US">
                <a:solidFill>
                  <a:srgbClr val="0D0D0D"/>
                </a:solidFill>
                <a:latin typeface="Söhne"/>
              </a:rPr>
              <a:t>ender identifying </a:t>
            </a:r>
          </a:p>
          <a:p>
            <a:pPr lvl="1">
              <a:lnSpc>
                <a:spcPct val="100000"/>
              </a:lnSpc>
            </a:pPr>
            <a:r>
              <a:rPr lang="en-US" sz="2000">
                <a:solidFill>
                  <a:srgbClr val="0D0D0D"/>
                </a:solidFill>
                <a:latin typeface="Söhne"/>
              </a:rPr>
              <a:t>Given gender is female → Age is not old </a:t>
            </a:r>
          </a:p>
          <a:p>
            <a:pPr lvl="2">
              <a:lnSpc>
                <a:spcPct val="100000"/>
              </a:lnSpc>
            </a:pPr>
            <a:r>
              <a:rPr lang="en-US" sz="1800">
                <a:solidFill>
                  <a:srgbClr val="0D0D0D"/>
                </a:solidFill>
                <a:latin typeface="Söhne"/>
              </a:rPr>
              <a:t>Negative disclosure is possible due to a cell value of 0 </a:t>
            </a:r>
            <a:r>
              <a:rPr lang="en-US" sz="1600">
                <a:solidFill>
                  <a:srgbClr val="0D0D0D"/>
                </a:solidFill>
                <a:latin typeface="Söhne"/>
              </a:rPr>
              <a:t>  </a:t>
            </a:r>
          </a:p>
          <a:p>
            <a:pPr lvl="1">
              <a:lnSpc>
                <a:spcPct val="100000"/>
              </a:lnSpc>
            </a:pPr>
            <a:r>
              <a:rPr lang="en-US" sz="2000">
                <a:solidFill>
                  <a:srgbClr val="0D0D0D"/>
                </a:solidFill>
                <a:latin typeface="Söhne"/>
              </a:rPr>
              <a:t>The individual who is young and male knows that no other male individuals are young</a:t>
            </a:r>
          </a:p>
          <a:p>
            <a:pPr lvl="2">
              <a:lnSpc>
                <a:spcPct val="100000"/>
              </a:lnSpc>
            </a:pPr>
            <a:r>
              <a:rPr lang="en-US" sz="1800">
                <a:solidFill>
                  <a:srgbClr val="0D0D0D"/>
                </a:solidFill>
                <a:latin typeface="Söhne"/>
              </a:rPr>
              <a:t>Negative disclosure is possible due to a cell value of 1   </a:t>
            </a:r>
          </a:p>
          <a:p>
            <a:pPr lvl="2">
              <a:lnSpc>
                <a:spcPct val="100000"/>
              </a:lnSpc>
            </a:pPr>
            <a:endParaRPr lang="en-US" sz="1600">
              <a:solidFill>
                <a:srgbClr val="0D0D0D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86261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D14F8-73D3-1F85-E66C-704283589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F821482-9D01-8A04-0112-F946F3E4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272564"/>
            <a:ext cx="5295900" cy="2230491"/>
          </a:xfrm>
        </p:spPr>
        <p:txBody>
          <a:bodyPr>
            <a:normAutofit/>
          </a:bodyPr>
          <a:lstStyle/>
          <a:p>
            <a:r>
              <a:rPr lang="en-US"/>
              <a:t>Any Sensitive Cells in </a:t>
            </a:r>
            <a:r>
              <a:rPr lang="en-US" sz="4400"/>
              <a:t>Frequency </a:t>
            </a:r>
            <a:r>
              <a:rPr lang="en-US"/>
              <a:t>Tables?</a:t>
            </a:r>
            <a:br>
              <a:rPr lang="en-US"/>
            </a:br>
            <a:endParaRPr lang="en-US" sz="360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DB3AB7E-C449-069B-9DB1-9AF23AD89AD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1091" y="2793666"/>
            <a:ext cx="9474010" cy="32692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cell values themselves are not sensitive </a:t>
            </a:r>
          </a:p>
          <a:p>
            <a:pPr lvl="3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To </a:t>
            </a:r>
            <a:r>
              <a:rPr lang="en-US"/>
              <a:t>prevent disclosure, </a:t>
            </a:r>
            <a:r>
              <a:rPr lang="en-US" dirty="0"/>
              <a:t>it is common practice to avoid small frequencies</a:t>
            </a:r>
          </a:p>
          <a:p>
            <a:pPr lvl="3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/>
              <a:t>Therefore, </a:t>
            </a:r>
            <a:r>
              <a:rPr lang="en-US" dirty="0"/>
              <a:t>these cells are often labeled as sensitive</a:t>
            </a:r>
          </a:p>
          <a:p>
            <a:pPr lvl="3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/>
              <a:t>Consequently, </a:t>
            </a:r>
            <a:r>
              <a:rPr lang="en-US" dirty="0"/>
              <a:t>zeros become sensitive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graphicFrame>
        <p:nvGraphicFramePr>
          <p:cNvPr id="5" name="Tabell 4">
            <a:extLst>
              <a:ext uri="{FF2B5EF4-FFF2-40B4-BE49-F238E27FC236}">
                <a16:creationId xmlns:a16="http://schemas.microsoft.com/office/drawing/2014/main" id="{E0FFAAD0-660B-EB80-5CB5-3F1EFE971D40}"/>
              </a:ext>
            </a:extLst>
          </p:cNvPr>
          <p:cNvGraphicFramePr>
            <a:graphicFrameLocks noGrp="1"/>
          </p:cNvGraphicFramePr>
          <p:nvPr/>
        </p:nvGraphicFramePr>
        <p:xfrm>
          <a:off x="6010118" y="365343"/>
          <a:ext cx="511247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2494">
                  <a:extLst>
                    <a:ext uri="{9D8B030D-6E8A-4147-A177-3AD203B41FA5}">
                      <a16:colId xmlns:a16="http://schemas.microsoft.com/office/drawing/2014/main" val="2050828192"/>
                    </a:ext>
                  </a:extLst>
                </a:gridCol>
                <a:gridCol w="1022494">
                  <a:extLst>
                    <a:ext uri="{9D8B030D-6E8A-4147-A177-3AD203B41FA5}">
                      <a16:colId xmlns:a16="http://schemas.microsoft.com/office/drawing/2014/main" val="4165280192"/>
                    </a:ext>
                  </a:extLst>
                </a:gridCol>
                <a:gridCol w="1022494">
                  <a:extLst>
                    <a:ext uri="{9D8B030D-6E8A-4147-A177-3AD203B41FA5}">
                      <a16:colId xmlns:a16="http://schemas.microsoft.com/office/drawing/2014/main" val="2143787643"/>
                    </a:ext>
                  </a:extLst>
                </a:gridCol>
                <a:gridCol w="1022494">
                  <a:extLst>
                    <a:ext uri="{9D8B030D-6E8A-4147-A177-3AD203B41FA5}">
                      <a16:colId xmlns:a16="http://schemas.microsoft.com/office/drawing/2014/main" val="2847182522"/>
                    </a:ext>
                  </a:extLst>
                </a:gridCol>
                <a:gridCol w="1022494">
                  <a:extLst>
                    <a:ext uri="{9D8B030D-6E8A-4147-A177-3AD203B41FA5}">
                      <a16:colId xmlns:a16="http://schemas.microsoft.com/office/drawing/2014/main" val="3298777311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00834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58655491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23342458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854335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7028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ABF03-7510-B3E2-C930-FD653362E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EABE4AE-7E87-382B-0DAB-DD1E63395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461567"/>
            <a:ext cx="5295900" cy="2734215"/>
          </a:xfrm>
        </p:spPr>
        <p:txBody>
          <a:bodyPr>
            <a:normAutofit/>
          </a:bodyPr>
          <a:lstStyle/>
          <a:p>
            <a:r>
              <a:rPr lang="en-US"/>
              <a:t>Small Counts considered as Sensitive Cells </a:t>
            </a:r>
            <a:br>
              <a:rPr lang="en-US"/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274247"/>
                </a:solidFill>
                <a:effectLst/>
                <a:uLnTx/>
                <a:uFillTx/>
                <a:latin typeface="Roboto Condensed"/>
                <a:ea typeface="+mj-ea"/>
                <a:cs typeface="+mj-cs"/>
              </a:rPr>
              <a:t>(cells that should be primary suppressed)</a:t>
            </a:r>
            <a:br>
              <a:rPr lang="en-US"/>
            </a:br>
            <a:endParaRPr lang="en-US" sz="360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3D22E0D-B776-4D0D-459F-C37BB6A439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1090" y="2946400"/>
            <a:ext cx="9651619" cy="311655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Cells with a frequency less than or equal to a certain threshold are considered sensitive </a:t>
            </a:r>
          </a:p>
          <a:p>
            <a:pPr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</a:pPr>
            <a:r>
              <a:rPr lang="en-US"/>
              <a:t>Choice of threshold: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000" b="1"/>
              <a:t>0: </a:t>
            </a:r>
            <a:r>
              <a:rPr lang="en-US" sz="2000"/>
              <a:t>Avoids the easiest form of disclosure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000" b="1"/>
              <a:t>1: </a:t>
            </a:r>
            <a:r>
              <a:rPr lang="en-US" sz="2000"/>
              <a:t>Prevents disclosure where a single unit could use information about itself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000" b="1"/>
              <a:t>&gt;1: </a:t>
            </a:r>
            <a:r>
              <a:rPr lang="en-US" sz="2000"/>
              <a:t>Provides an even better safeguard against disclosure</a:t>
            </a:r>
          </a:p>
          <a:p>
            <a:pPr>
              <a:lnSpc>
                <a:spcPct val="100000"/>
              </a:lnSpc>
            </a:pPr>
            <a:endParaRPr lang="en-US"/>
          </a:p>
        </p:txBody>
      </p:sp>
      <p:graphicFrame>
        <p:nvGraphicFramePr>
          <p:cNvPr id="5" name="Tabell 4">
            <a:extLst>
              <a:ext uri="{FF2B5EF4-FFF2-40B4-BE49-F238E27FC236}">
                <a16:creationId xmlns:a16="http://schemas.microsoft.com/office/drawing/2014/main" id="{BED668A8-91A9-311A-350B-1FC31485F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340522"/>
              </p:ext>
            </p:extLst>
          </p:nvPr>
        </p:nvGraphicFramePr>
        <p:xfrm>
          <a:off x="6343652" y="461567"/>
          <a:ext cx="511247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2494">
                  <a:extLst>
                    <a:ext uri="{9D8B030D-6E8A-4147-A177-3AD203B41FA5}">
                      <a16:colId xmlns:a16="http://schemas.microsoft.com/office/drawing/2014/main" val="2050828192"/>
                    </a:ext>
                  </a:extLst>
                </a:gridCol>
                <a:gridCol w="1022494">
                  <a:extLst>
                    <a:ext uri="{9D8B030D-6E8A-4147-A177-3AD203B41FA5}">
                      <a16:colId xmlns:a16="http://schemas.microsoft.com/office/drawing/2014/main" val="4165280192"/>
                    </a:ext>
                  </a:extLst>
                </a:gridCol>
                <a:gridCol w="1022494">
                  <a:extLst>
                    <a:ext uri="{9D8B030D-6E8A-4147-A177-3AD203B41FA5}">
                      <a16:colId xmlns:a16="http://schemas.microsoft.com/office/drawing/2014/main" val="2143787643"/>
                    </a:ext>
                  </a:extLst>
                </a:gridCol>
                <a:gridCol w="1022494">
                  <a:extLst>
                    <a:ext uri="{9D8B030D-6E8A-4147-A177-3AD203B41FA5}">
                      <a16:colId xmlns:a16="http://schemas.microsoft.com/office/drawing/2014/main" val="2847182522"/>
                    </a:ext>
                  </a:extLst>
                </a:gridCol>
                <a:gridCol w="1022494">
                  <a:extLst>
                    <a:ext uri="{9D8B030D-6E8A-4147-A177-3AD203B41FA5}">
                      <a16:colId xmlns:a16="http://schemas.microsoft.com/office/drawing/2014/main" val="3298777311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00834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58655491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23342458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854335152"/>
                  </a:ext>
                </a:extLst>
              </a:tr>
            </a:tbl>
          </a:graphicData>
        </a:graphic>
      </p:graphicFrame>
      <p:sp>
        <p:nvSpPr>
          <p:cNvPr id="4" name="Bildeforklaring formet som et avrundet rektangel 5">
            <a:extLst>
              <a:ext uri="{FF2B5EF4-FFF2-40B4-BE49-F238E27FC236}">
                <a16:creationId xmlns:a16="http://schemas.microsoft.com/office/drawing/2014/main" id="{C26F2A7B-5D81-57A6-88F8-8D17B6F9617A}"/>
              </a:ext>
            </a:extLst>
          </p:cNvPr>
          <p:cNvSpPr txBox="1">
            <a:spLocks/>
          </p:cNvSpPr>
          <p:nvPr/>
        </p:nvSpPr>
        <p:spPr>
          <a:xfrm>
            <a:off x="7334250" y="3464085"/>
            <a:ext cx="4562476" cy="1336516"/>
          </a:xfrm>
          <a:prstGeom prst="wedgeRoundRectCallout">
            <a:avLst>
              <a:gd name="adj1" fmla="val -177203"/>
              <a:gd name="adj2" fmla="val 7970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FF"/>
                </a:solidFill>
              </a:rPr>
              <a:t>This also prevents </a:t>
            </a:r>
            <a:r>
              <a:rPr lang="en-US" sz="1800">
                <a:solidFill>
                  <a:srgbClr val="0000FF"/>
                </a:solidFill>
              </a:rPr>
              <a:t>perceived disclosure, </a:t>
            </a:r>
            <a:r>
              <a:rPr lang="en-US" sz="1800" dirty="0">
                <a:solidFill>
                  <a:srgbClr val="0000FF"/>
                </a:solidFill>
              </a:rPr>
              <a:t>ensuring that individuals cannot identify themselves in the table.</a:t>
            </a:r>
          </a:p>
        </p:txBody>
      </p:sp>
    </p:spTree>
    <p:extLst>
      <p:ext uri="{BB962C8B-B14F-4D97-AF65-F5344CB8AC3E}">
        <p14:creationId xmlns:p14="http://schemas.microsoft.com/office/powerpoint/2010/main" val="65661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ECB7B328-A6F4-01FF-EA4F-083B385F4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671" y="130272"/>
            <a:ext cx="9611512" cy="1773381"/>
          </a:xfrm>
        </p:spPr>
        <p:txBody>
          <a:bodyPr>
            <a:normAutofit/>
          </a:bodyPr>
          <a:lstStyle/>
          <a:p>
            <a:r>
              <a:rPr lang="en-US" sz="5400" dirty="0"/>
              <a:t>Tabular data protection methods  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D7711F47-816A-666C-16C6-5D059CF29D7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69920" y="1819564"/>
            <a:ext cx="7701058" cy="40214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b="0" i="0" dirty="0">
                <a:solidFill>
                  <a:schemeClr val="accent4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Disclosure risk can be avoided by</a:t>
            </a:r>
          </a:p>
          <a:p>
            <a:pPr lvl="2">
              <a:lnSpc>
                <a:spcPct val="100000"/>
              </a:lnSpc>
            </a:pPr>
            <a:endParaRPr lang="en-US" sz="1200" b="0" i="0" dirty="0">
              <a:solidFill>
                <a:schemeClr val="accent4">
                  <a:lumMod val="75000"/>
                </a:schemeClr>
              </a:solidFill>
              <a:effectLst/>
              <a:latin typeface="Open Sans" panose="020B0606030504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800" b="0" i="0" dirty="0">
                <a:solidFill>
                  <a:srgbClr val="162327"/>
                </a:solidFill>
                <a:effectLst/>
                <a:latin typeface="Open Sans" panose="020B0606030504020204" pitchFamily="34" charset="0"/>
              </a:rPr>
              <a:t>using coarser categories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162327"/>
                </a:solidFill>
                <a:latin typeface="Open Sans" panose="020B0606030504020204" pitchFamily="34" charset="0"/>
              </a:rPr>
              <a:t>e.g. by counties instead of municipalities </a:t>
            </a:r>
          </a:p>
          <a:p>
            <a:pPr lvl="4">
              <a:lnSpc>
                <a:spcPct val="100000"/>
              </a:lnSpc>
            </a:pPr>
            <a:endParaRPr lang="en-US" sz="1600" dirty="0">
              <a:solidFill>
                <a:srgbClr val="162327"/>
              </a:solidFill>
              <a:latin typeface="Open Sans" panose="020B0606030504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800" b="0" i="0" dirty="0">
                <a:solidFill>
                  <a:srgbClr val="162327"/>
                </a:solidFill>
                <a:effectLst/>
                <a:latin typeface="Open Sans" panose="020B0606030504020204" pitchFamily="34" charset="0"/>
              </a:rPr>
              <a:t>by suppression (hiding values) </a:t>
            </a:r>
          </a:p>
          <a:p>
            <a:pPr marL="414082" lvl="2" indent="0">
              <a:lnSpc>
                <a:spcPct val="100000"/>
              </a:lnSpc>
              <a:buNone/>
            </a:pPr>
            <a:endParaRPr lang="en-US" sz="2000" b="0" i="0" dirty="0">
              <a:solidFill>
                <a:srgbClr val="162327"/>
              </a:solidFill>
              <a:effectLst/>
              <a:latin typeface="Open Sans" panose="020B0606030504020204" pitchFamily="34" charset="0"/>
            </a:endParaRPr>
          </a:p>
          <a:p>
            <a:pPr lvl="4">
              <a:lnSpc>
                <a:spcPct val="100000"/>
              </a:lnSpc>
            </a:pPr>
            <a:endParaRPr lang="en-US" sz="1600" b="0" i="0" dirty="0">
              <a:solidFill>
                <a:srgbClr val="162327"/>
              </a:solidFill>
              <a:effectLst/>
              <a:latin typeface="Open Sans" panose="020B0606030504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800" b="0" i="0" dirty="0">
                <a:solidFill>
                  <a:srgbClr val="162327"/>
                </a:solidFill>
                <a:effectLst/>
                <a:latin typeface="Open Sans" panose="020B0606030504020204" pitchFamily="34" charset="0"/>
              </a:rPr>
              <a:t>or by perturbation (changing values)</a:t>
            </a:r>
          </a:p>
          <a:p>
            <a:pPr marL="414082" marR="0" lvl="2" indent="0" algn="l" defTabSz="91444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Tx/>
              <a:buSz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62327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  <a:p>
            <a:pPr marL="252050" lvl="1" indent="0">
              <a:buNone/>
            </a:pPr>
            <a:endParaRPr lang="en-US" sz="2800" dirty="0"/>
          </a:p>
        </p:txBody>
      </p:sp>
      <p:pic>
        <p:nvPicPr>
          <p:cNvPr id="2" name="Bilde 1" descr="Et bilde som inneholder møbler, bord, paraply, illustrasjon&#10;&#10;KI-generert innhold kan være feil.">
            <a:extLst>
              <a:ext uri="{FF2B5EF4-FFF2-40B4-BE49-F238E27FC236}">
                <a16:creationId xmlns:a16="http://schemas.microsoft.com/office/drawing/2014/main" id="{5175A8A9-D336-4DE9-CA12-A57412982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0" b="256"/>
          <a:stretch>
            <a:fillRect/>
          </a:stretch>
        </p:blipFill>
        <p:spPr>
          <a:xfrm>
            <a:off x="600891" y="1703611"/>
            <a:ext cx="2011680" cy="18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1A01D18-CB68-2BBF-7E2B-357A2494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907" y="243840"/>
            <a:ext cx="9651619" cy="1661879"/>
          </a:xfrm>
        </p:spPr>
        <p:txBody>
          <a:bodyPr/>
          <a:lstStyle/>
          <a:p>
            <a:r>
              <a:rPr lang="en-US" sz="5400" dirty="0"/>
              <a:t>Disclosure is possible</a:t>
            </a:r>
            <a:r>
              <a:rPr lang="en-US" sz="5400" noProof="0" dirty="0"/>
              <a:t> </a:t>
            </a:r>
            <a:br>
              <a:rPr lang="en-US" noProof="0" dirty="0"/>
            </a:br>
            <a:r>
              <a:rPr lang="en-US" sz="3600" dirty="0"/>
              <a:t>– When sensitive cells are published</a:t>
            </a:r>
            <a:r>
              <a:rPr lang="en-US" sz="3600" noProof="0" dirty="0"/>
              <a:t>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5246C29-3BF5-FC04-B5E8-2614D5C8E6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50284" y="2508068"/>
            <a:ext cx="9573241" cy="369243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Avoiding disclosure risk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200" dirty="0"/>
              <a:t>– </a:t>
            </a:r>
            <a:r>
              <a:rPr lang="en-US" sz="2800" dirty="0"/>
              <a:t>Don’t publish sensitive cells</a:t>
            </a:r>
          </a:p>
          <a:p>
            <a:pPr marL="252050" lvl="1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800" dirty="0"/>
              <a:t>Sensitive cells:</a:t>
            </a:r>
          </a:p>
          <a:p>
            <a:pPr lvl="1">
              <a:lnSpc>
                <a:spcPct val="100000"/>
              </a:lnSpc>
            </a:pPr>
            <a:r>
              <a:rPr lang="en-US" sz="2400" i="1" dirty="0"/>
              <a:t>Frequency tables:</a:t>
            </a:r>
            <a:r>
              <a:rPr lang="en-US" sz="2400" dirty="0"/>
              <a:t> 0s, 1s, or small counts</a:t>
            </a:r>
          </a:p>
          <a:p>
            <a:pPr lvl="1">
              <a:lnSpc>
                <a:spcPct val="100000"/>
              </a:lnSpc>
            </a:pPr>
            <a:r>
              <a:rPr lang="en-US" sz="2400" i="1" dirty="0"/>
              <a:t>Magnitude tables:</a:t>
            </a:r>
            <a:r>
              <a:rPr lang="en-US" sz="2400" dirty="0"/>
              <a:t> few contributors or one/two dominant ones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252050" lvl="1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70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93D5E91B-950C-FCA0-0C7A-7E61D8BA60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Cell suppression</a:t>
            </a:r>
          </a:p>
        </p:txBody>
      </p:sp>
    </p:spTree>
    <p:extLst>
      <p:ext uri="{BB962C8B-B14F-4D97-AF65-F5344CB8AC3E}">
        <p14:creationId xmlns:p14="http://schemas.microsoft.com/office/powerpoint/2010/main" val="934383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DC0E-7274-7FC0-6136-6B090FF5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555536C9-3424-62EF-7402-7D36B953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Cell suppression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9A4FBC43-1CEB-AF42-C1F9-7DB567AE48E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10557005" cy="3978862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tx1"/>
                </a:solidFill>
              </a:rPr>
              <a:t>Basic idea:</a:t>
            </a:r>
          </a:p>
          <a:p>
            <a:pPr marL="457200" indent="-457200">
              <a:buFont typeface="+mj-lt"/>
              <a:buAutoNum type="arabicPeriod"/>
            </a:pPr>
            <a:r>
              <a:rPr lang="en-US" noProof="0" dirty="0">
                <a:solidFill>
                  <a:schemeClr val="tx1"/>
                </a:solidFill>
              </a:rPr>
              <a:t>Identify cells in a table with high risk of disclosure (sensitive cells)</a:t>
            </a:r>
          </a:p>
          <a:p>
            <a:pPr marL="457200" indent="-457200">
              <a:buFont typeface="+mj-lt"/>
              <a:buAutoNum type="arabicPeriod"/>
            </a:pPr>
            <a:r>
              <a:rPr lang="en-US" noProof="0" dirty="0">
                <a:solidFill>
                  <a:schemeClr val="tx1"/>
                </a:solidFill>
              </a:rPr>
              <a:t>Prevent these from being published (</a:t>
            </a:r>
            <a:r>
              <a:rPr lang="en-US" i="1" noProof="0" dirty="0">
                <a:solidFill>
                  <a:schemeClr val="tx1"/>
                </a:solidFill>
              </a:rPr>
              <a:t>primary suppression</a:t>
            </a:r>
            <a:r>
              <a:rPr lang="en-US" noProof="0" dirty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noProof="0" dirty="0">
                <a:solidFill>
                  <a:schemeClr val="tx1"/>
                </a:solidFill>
              </a:rPr>
              <a:t>Suppress additional cells to ensure primary suppressed cells cannot be recalculated (</a:t>
            </a:r>
            <a:r>
              <a:rPr lang="en-US" i="1" noProof="0" dirty="0">
                <a:solidFill>
                  <a:schemeClr val="tx1"/>
                </a:solidFill>
              </a:rPr>
              <a:t>secondary cell suppression</a:t>
            </a:r>
            <a:r>
              <a:rPr lang="en-US" noProof="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8492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BD6B5-78B5-7097-E042-1103A360F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ell 14">
            <a:extLst>
              <a:ext uri="{FF2B5EF4-FFF2-40B4-BE49-F238E27FC236}">
                <a16:creationId xmlns:a16="http://schemas.microsoft.com/office/drawing/2014/main" id="{F1D412D7-79D5-DE11-EE23-197311C97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701605"/>
              </p:ext>
            </p:extLst>
          </p:nvPr>
        </p:nvGraphicFramePr>
        <p:xfrm>
          <a:off x="5843690" y="2363409"/>
          <a:ext cx="4966171" cy="42219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3637">
                  <a:extLst>
                    <a:ext uri="{9D8B030D-6E8A-4147-A177-3AD203B41FA5}">
                      <a16:colId xmlns:a16="http://schemas.microsoft.com/office/drawing/2014/main" val="3468941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9384020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03805880"/>
                    </a:ext>
                  </a:extLst>
                </a:gridCol>
                <a:gridCol w="1151467">
                  <a:extLst>
                    <a:ext uri="{9D8B030D-6E8A-4147-A177-3AD203B41FA5}">
                      <a16:colId xmlns:a16="http://schemas.microsoft.com/office/drawing/2014/main" val="2507074567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193833005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38775884"/>
                    </a:ext>
                  </a:extLst>
                </a:gridCol>
              </a:tblGrid>
              <a:tr h="40402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region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wages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pensions 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assistance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other 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645869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226896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</a:t>
                      </a: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100164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86189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177138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138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510571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67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48649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181433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872611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188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283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592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853877"/>
                  </a:ext>
                </a:extLst>
              </a:tr>
            </a:tbl>
          </a:graphicData>
        </a:graphic>
      </p:graphicFrame>
      <p:graphicFrame>
        <p:nvGraphicFramePr>
          <p:cNvPr id="9" name="Tabell 8">
            <a:extLst>
              <a:ext uri="{FF2B5EF4-FFF2-40B4-BE49-F238E27FC236}">
                <a16:creationId xmlns:a16="http://schemas.microsoft.com/office/drawing/2014/main" id="{EEA1976F-0DFC-A5F4-6A20-5F8375F55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296115"/>
              </p:ext>
            </p:extLst>
          </p:nvPr>
        </p:nvGraphicFramePr>
        <p:xfrm>
          <a:off x="338142" y="2370151"/>
          <a:ext cx="4966171" cy="42219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3637">
                  <a:extLst>
                    <a:ext uri="{9D8B030D-6E8A-4147-A177-3AD203B41FA5}">
                      <a16:colId xmlns:a16="http://schemas.microsoft.com/office/drawing/2014/main" val="3468941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9384020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03805880"/>
                    </a:ext>
                  </a:extLst>
                </a:gridCol>
                <a:gridCol w="1151467">
                  <a:extLst>
                    <a:ext uri="{9D8B030D-6E8A-4147-A177-3AD203B41FA5}">
                      <a16:colId xmlns:a16="http://schemas.microsoft.com/office/drawing/2014/main" val="2507074567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193833005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38775884"/>
                    </a:ext>
                  </a:extLst>
                </a:gridCol>
              </a:tblGrid>
              <a:tr h="40402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region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wages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pensions 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assistance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other 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645869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226896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</a:t>
                      </a: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100164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86189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177138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138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510571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67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48649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181433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872611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188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283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592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853877"/>
                  </a:ext>
                </a:extLst>
              </a:tr>
            </a:tbl>
          </a:graphicData>
        </a:graphic>
      </p:graphicFrame>
      <p:pic>
        <p:nvPicPr>
          <p:cNvPr id="4" name="Bilde 3">
            <a:extLst>
              <a:ext uri="{FF2B5EF4-FFF2-40B4-BE49-F238E27FC236}">
                <a16:creationId xmlns:a16="http://schemas.microsoft.com/office/drawing/2014/main" id="{323D97BE-D5F0-AFE9-8192-920AACB1D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4185" y="443676"/>
            <a:ext cx="2790440" cy="923925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E603FD62-1791-407D-CBA4-98ED009DC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9187" y="443676"/>
            <a:ext cx="3619500" cy="838894"/>
          </a:xfrm>
          <a:prstGeom prst="rect">
            <a:avLst/>
          </a:prstGeom>
        </p:spPr>
      </p:pic>
      <p:sp>
        <p:nvSpPr>
          <p:cNvPr id="7" name="Tittel 6">
            <a:extLst>
              <a:ext uri="{FF2B5EF4-FFF2-40B4-BE49-F238E27FC236}">
                <a16:creationId xmlns:a16="http://schemas.microsoft.com/office/drawing/2014/main" id="{41FE4890-65A2-5BAA-788D-A99653E291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2474" y="278246"/>
            <a:ext cx="3384914" cy="1311128"/>
          </a:xfrm>
        </p:spPr>
        <p:txBody>
          <a:bodyPr/>
          <a:lstStyle/>
          <a:p>
            <a:endParaRPr lang="nb-NO" noProof="0" dirty="0"/>
          </a:p>
        </p:txBody>
      </p:sp>
      <p:sp>
        <p:nvSpPr>
          <p:cNvPr id="6" name="Tittel 6">
            <a:extLst>
              <a:ext uri="{FF2B5EF4-FFF2-40B4-BE49-F238E27FC236}">
                <a16:creationId xmlns:a16="http://schemas.microsoft.com/office/drawing/2014/main" id="{A189AE7F-6E2C-03D6-7E8C-19F19F4C510A}"/>
              </a:ext>
            </a:extLst>
          </p:cNvPr>
          <p:cNvSpPr txBox="1">
            <a:spLocks/>
          </p:cNvSpPr>
          <p:nvPr/>
        </p:nvSpPr>
        <p:spPr>
          <a:xfrm>
            <a:off x="1136862" y="1508139"/>
            <a:ext cx="4390494" cy="855270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200" u="sng">
                <a:latin typeface="+mn-lt"/>
              </a:rPr>
              <a:t>simple </a:t>
            </a:r>
            <a:r>
              <a:rPr lang="nb-NO" sz="3200" u="sng" err="1">
                <a:latin typeface="+mn-lt"/>
              </a:rPr>
              <a:t>method</a:t>
            </a:r>
            <a:r>
              <a:rPr lang="nb-NO" sz="3200" u="sng">
                <a:latin typeface="+mn-lt"/>
              </a:rPr>
              <a:t> </a:t>
            </a:r>
          </a:p>
        </p:txBody>
      </p:sp>
      <p:sp>
        <p:nvSpPr>
          <p:cNvPr id="8" name="Tittel 6">
            <a:extLst>
              <a:ext uri="{FF2B5EF4-FFF2-40B4-BE49-F238E27FC236}">
                <a16:creationId xmlns:a16="http://schemas.microsoft.com/office/drawing/2014/main" id="{7A7DF229-3DA1-CC3E-B525-7143EC7860E3}"/>
              </a:ext>
            </a:extLst>
          </p:cNvPr>
          <p:cNvSpPr txBox="1">
            <a:spLocks/>
          </p:cNvSpPr>
          <p:nvPr/>
        </p:nvSpPr>
        <p:spPr>
          <a:xfrm>
            <a:off x="5843690" y="1473679"/>
            <a:ext cx="4390494" cy="855270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200" u="sng" dirty="0">
                <a:latin typeface="+mn-lt"/>
              </a:rPr>
              <a:t>optimal </a:t>
            </a:r>
            <a:r>
              <a:rPr lang="nb-NO" sz="3200" u="sng" dirty="0" err="1">
                <a:latin typeface="+mn-lt"/>
              </a:rPr>
              <a:t>method</a:t>
            </a:r>
            <a:endParaRPr lang="nb-NO" sz="3200" u="sng" dirty="0">
              <a:latin typeface="+mn-lt"/>
            </a:endParaRPr>
          </a:p>
        </p:txBody>
      </p:sp>
      <p:sp>
        <p:nvSpPr>
          <p:cNvPr id="11" name="Rektangel: avrundede hjørner 10">
            <a:extLst>
              <a:ext uri="{FF2B5EF4-FFF2-40B4-BE49-F238E27FC236}">
                <a16:creationId xmlns:a16="http://schemas.microsoft.com/office/drawing/2014/main" id="{5D184732-112C-756F-CB7F-274CC0230DDE}"/>
              </a:ext>
            </a:extLst>
          </p:cNvPr>
          <p:cNvSpPr/>
          <p:nvPr/>
        </p:nvSpPr>
        <p:spPr>
          <a:xfrm>
            <a:off x="1436657" y="3297766"/>
            <a:ext cx="405525" cy="262467"/>
          </a:xfrm>
          <a:prstGeom prst="roundRect">
            <a:avLst>
              <a:gd name="adj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1800" u="sng" dirty="0">
                <a:latin typeface="Aptos" panose="020B0004020202020204" pitchFamily="34" charset="0"/>
              </a:rPr>
              <a:t>0</a:t>
            </a:r>
            <a:endParaRPr lang="en-US" sz="1800" u="sng" dirty="0">
              <a:latin typeface="Aptos" panose="020B0004020202020204" pitchFamily="34" charset="0"/>
            </a:endParaRPr>
          </a:p>
        </p:txBody>
      </p:sp>
      <p:sp>
        <p:nvSpPr>
          <p:cNvPr id="13" name="Rektangel: avrundede hjørner 12">
            <a:extLst>
              <a:ext uri="{FF2B5EF4-FFF2-40B4-BE49-F238E27FC236}">
                <a16:creationId xmlns:a16="http://schemas.microsoft.com/office/drawing/2014/main" id="{C61DA7DA-E69E-9E0C-9B78-D5FC0753BC09}"/>
              </a:ext>
            </a:extLst>
          </p:cNvPr>
          <p:cNvSpPr/>
          <p:nvPr/>
        </p:nvSpPr>
        <p:spPr>
          <a:xfrm>
            <a:off x="1436656" y="4151443"/>
            <a:ext cx="405525" cy="262467"/>
          </a:xfrm>
          <a:prstGeom prst="roundRect">
            <a:avLst>
              <a:gd name="adj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1800" u="sng" dirty="0">
                <a:latin typeface="Aptos" panose="020B0004020202020204" pitchFamily="34" charset="0"/>
              </a:rPr>
              <a:t>1</a:t>
            </a:r>
            <a:endParaRPr lang="en-US" sz="1800" u="sng" dirty="0">
              <a:latin typeface="Aptos" panose="020B0004020202020204" pitchFamily="34" charset="0"/>
            </a:endParaRPr>
          </a:p>
        </p:txBody>
      </p:sp>
      <p:sp>
        <p:nvSpPr>
          <p:cNvPr id="14" name="Rektangel: avrundede hjørner 13">
            <a:extLst>
              <a:ext uri="{FF2B5EF4-FFF2-40B4-BE49-F238E27FC236}">
                <a16:creationId xmlns:a16="http://schemas.microsoft.com/office/drawing/2014/main" id="{B6B2B077-CA34-2897-389E-406FB20F7459}"/>
              </a:ext>
            </a:extLst>
          </p:cNvPr>
          <p:cNvSpPr/>
          <p:nvPr/>
        </p:nvSpPr>
        <p:spPr>
          <a:xfrm>
            <a:off x="1436656" y="5837019"/>
            <a:ext cx="405525" cy="262467"/>
          </a:xfrm>
          <a:prstGeom prst="roundRect">
            <a:avLst>
              <a:gd name="adj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1800" u="sng" dirty="0">
                <a:latin typeface="Aptos" panose="020B0004020202020204" pitchFamily="34" charset="0"/>
              </a:rPr>
              <a:t>2</a:t>
            </a:r>
            <a:endParaRPr lang="en-US" sz="1800" u="sng" dirty="0">
              <a:latin typeface="Aptos" panose="020B0004020202020204" pitchFamily="34" charset="0"/>
            </a:endParaRPr>
          </a:p>
        </p:txBody>
      </p:sp>
      <p:sp>
        <p:nvSpPr>
          <p:cNvPr id="16" name="Rektangel: avrundede hjørner 15">
            <a:extLst>
              <a:ext uri="{FF2B5EF4-FFF2-40B4-BE49-F238E27FC236}">
                <a16:creationId xmlns:a16="http://schemas.microsoft.com/office/drawing/2014/main" id="{5B0279C5-3C38-7440-77D0-41677CB92C9C}"/>
              </a:ext>
            </a:extLst>
          </p:cNvPr>
          <p:cNvSpPr/>
          <p:nvPr/>
        </p:nvSpPr>
        <p:spPr>
          <a:xfrm>
            <a:off x="6932582" y="3297766"/>
            <a:ext cx="405525" cy="262467"/>
          </a:xfrm>
          <a:prstGeom prst="roundRect">
            <a:avLst>
              <a:gd name="adj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1800" u="sng" dirty="0">
                <a:latin typeface="Aptos" panose="020B0004020202020204" pitchFamily="34" charset="0"/>
              </a:rPr>
              <a:t>0</a:t>
            </a:r>
            <a:endParaRPr lang="en-US" sz="1800" u="sng" dirty="0">
              <a:latin typeface="Aptos" panose="020B0004020202020204" pitchFamily="34" charset="0"/>
            </a:endParaRPr>
          </a:p>
        </p:txBody>
      </p:sp>
      <p:sp>
        <p:nvSpPr>
          <p:cNvPr id="17" name="Rektangel: avrundede hjørner 16">
            <a:extLst>
              <a:ext uri="{FF2B5EF4-FFF2-40B4-BE49-F238E27FC236}">
                <a16:creationId xmlns:a16="http://schemas.microsoft.com/office/drawing/2014/main" id="{CA24F49A-3382-755D-E0DF-9A2896662B55}"/>
              </a:ext>
            </a:extLst>
          </p:cNvPr>
          <p:cNvSpPr/>
          <p:nvPr/>
        </p:nvSpPr>
        <p:spPr>
          <a:xfrm>
            <a:off x="6932581" y="4151442"/>
            <a:ext cx="405525" cy="262467"/>
          </a:xfrm>
          <a:prstGeom prst="roundRect">
            <a:avLst>
              <a:gd name="adj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1800" u="sng" dirty="0">
                <a:latin typeface="Aptos" panose="020B0004020202020204" pitchFamily="34" charset="0"/>
              </a:rPr>
              <a:t>1</a:t>
            </a:r>
            <a:endParaRPr lang="en-US" sz="1800" u="sng" dirty="0">
              <a:latin typeface="Aptos" panose="020B0004020202020204" pitchFamily="34" charset="0"/>
            </a:endParaRPr>
          </a:p>
        </p:txBody>
      </p:sp>
      <p:sp>
        <p:nvSpPr>
          <p:cNvPr id="18" name="Rektangel: avrundede hjørner 17">
            <a:extLst>
              <a:ext uri="{FF2B5EF4-FFF2-40B4-BE49-F238E27FC236}">
                <a16:creationId xmlns:a16="http://schemas.microsoft.com/office/drawing/2014/main" id="{58DC6349-65C2-9C78-EAC9-25472AC5636A}"/>
              </a:ext>
            </a:extLst>
          </p:cNvPr>
          <p:cNvSpPr/>
          <p:nvPr/>
        </p:nvSpPr>
        <p:spPr>
          <a:xfrm>
            <a:off x="6932581" y="5837019"/>
            <a:ext cx="405525" cy="262467"/>
          </a:xfrm>
          <a:prstGeom prst="roundRect">
            <a:avLst>
              <a:gd name="adj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1800" u="sng" dirty="0">
                <a:latin typeface="Aptos" panose="020B0004020202020204" pitchFamily="34" charset="0"/>
              </a:rPr>
              <a:t>2</a:t>
            </a:r>
            <a:endParaRPr lang="en-US" sz="1800" u="sng" dirty="0">
              <a:latin typeface="Aptos" panose="020B0004020202020204" pitchFamily="34" charset="0"/>
            </a:endParaRPr>
          </a:p>
        </p:txBody>
      </p:sp>
      <p:sp>
        <p:nvSpPr>
          <p:cNvPr id="19" name="Rektangel: avrundede hjørner 18">
            <a:extLst>
              <a:ext uri="{FF2B5EF4-FFF2-40B4-BE49-F238E27FC236}">
                <a16:creationId xmlns:a16="http://schemas.microsoft.com/office/drawing/2014/main" id="{62C4CABC-899B-857E-EF1E-58319D87F85E}"/>
              </a:ext>
            </a:extLst>
          </p:cNvPr>
          <p:cNvSpPr/>
          <p:nvPr/>
        </p:nvSpPr>
        <p:spPr>
          <a:xfrm>
            <a:off x="4229879" y="3291647"/>
            <a:ext cx="405524" cy="268586"/>
          </a:xfrm>
          <a:prstGeom prst="roundRect">
            <a:avLst>
              <a:gd name="adj" fmla="val 42308"/>
            </a:avLst>
          </a:prstGeom>
          <a:solidFill>
            <a:srgbClr val="8F00EF"/>
          </a:solidFill>
          <a:ln>
            <a:solidFill>
              <a:srgbClr val="8F00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2000" dirty="0">
                <a:latin typeface="Aptos" panose="020B0004020202020204" pitchFamily="34" charset="0"/>
              </a:rPr>
              <a:t>7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20" name="Rektangel: avrundede hjørner 19">
            <a:extLst>
              <a:ext uri="{FF2B5EF4-FFF2-40B4-BE49-F238E27FC236}">
                <a16:creationId xmlns:a16="http://schemas.microsoft.com/office/drawing/2014/main" id="{4FBF110A-2164-7682-FB74-0739CE8D4C6A}"/>
              </a:ext>
            </a:extLst>
          </p:cNvPr>
          <p:cNvSpPr/>
          <p:nvPr/>
        </p:nvSpPr>
        <p:spPr>
          <a:xfrm>
            <a:off x="2297926" y="4145323"/>
            <a:ext cx="559021" cy="268586"/>
          </a:xfrm>
          <a:prstGeom prst="roundRect">
            <a:avLst>
              <a:gd name="adj" fmla="val 42308"/>
            </a:avLst>
          </a:prstGeom>
          <a:solidFill>
            <a:srgbClr val="8F00EF"/>
          </a:solidFill>
          <a:ln>
            <a:solidFill>
              <a:srgbClr val="8F00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2000" dirty="0">
                <a:latin typeface="Aptos" panose="020B0004020202020204" pitchFamily="34" charset="0"/>
              </a:rPr>
              <a:t>12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21" name="Rektangel: avrundede hjørner 20">
            <a:extLst>
              <a:ext uri="{FF2B5EF4-FFF2-40B4-BE49-F238E27FC236}">
                <a16:creationId xmlns:a16="http://schemas.microsoft.com/office/drawing/2014/main" id="{44D8DD77-FEC7-093B-DB48-536BD5207673}"/>
              </a:ext>
            </a:extLst>
          </p:cNvPr>
          <p:cNvSpPr/>
          <p:nvPr/>
        </p:nvSpPr>
        <p:spPr>
          <a:xfrm>
            <a:off x="2434874" y="5416498"/>
            <a:ext cx="405524" cy="268586"/>
          </a:xfrm>
          <a:prstGeom prst="roundRect">
            <a:avLst>
              <a:gd name="adj" fmla="val 42308"/>
            </a:avLst>
          </a:prstGeom>
          <a:solidFill>
            <a:srgbClr val="8F00EF"/>
          </a:solidFill>
          <a:ln>
            <a:solidFill>
              <a:srgbClr val="8F00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2000" dirty="0">
                <a:latin typeface="Aptos" panose="020B0004020202020204" pitchFamily="34" charset="0"/>
              </a:rPr>
              <a:t>8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22" name="Rektangel: avrundede hjørner 21">
            <a:extLst>
              <a:ext uri="{FF2B5EF4-FFF2-40B4-BE49-F238E27FC236}">
                <a16:creationId xmlns:a16="http://schemas.microsoft.com/office/drawing/2014/main" id="{C960880F-1848-C30D-0462-35EF8DA403E1}"/>
              </a:ext>
            </a:extLst>
          </p:cNvPr>
          <p:cNvSpPr/>
          <p:nvPr/>
        </p:nvSpPr>
        <p:spPr>
          <a:xfrm>
            <a:off x="1436657" y="5416498"/>
            <a:ext cx="405524" cy="268586"/>
          </a:xfrm>
          <a:prstGeom prst="roundRect">
            <a:avLst>
              <a:gd name="adj" fmla="val 42308"/>
            </a:avLst>
          </a:prstGeom>
          <a:solidFill>
            <a:srgbClr val="8F00EF"/>
          </a:solidFill>
          <a:ln>
            <a:solidFill>
              <a:srgbClr val="8F00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2000" dirty="0">
                <a:latin typeface="Aptos" panose="020B0004020202020204" pitchFamily="34" charset="0"/>
              </a:rPr>
              <a:t>4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23" name="Rektangel: avrundede hjørner 22">
            <a:extLst>
              <a:ext uri="{FF2B5EF4-FFF2-40B4-BE49-F238E27FC236}">
                <a16:creationId xmlns:a16="http://schemas.microsoft.com/office/drawing/2014/main" id="{A2E2DFF1-4C2D-4789-7DBC-F34108889986}"/>
              </a:ext>
            </a:extLst>
          </p:cNvPr>
          <p:cNvSpPr/>
          <p:nvPr/>
        </p:nvSpPr>
        <p:spPr>
          <a:xfrm>
            <a:off x="4238457" y="5837019"/>
            <a:ext cx="405524" cy="268586"/>
          </a:xfrm>
          <a:prstGeom prst="roundRect">
            <a:avLst>
              <a:gd name="adj" fmla="val 42308"/>
            </a:avLst>
          </a:prstGeom>
          <a:solidFill>
            <a:srgbClr val="8F00EF"/>
          </a:solidFill>
          <a:ln>
            <a:solidFill>
              <a:srgbClr val="8F00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2000" dirty="0">
                <a:latin typeface="Aptos" panose="020B0004020202020204" pitchFamily="34" charset="0"/>
              </a:rPr>
              <a:t>9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24" name="Rektangel: avrundede hjørner 23">
            <a:extLst>
              <a:ext uri="{FF2B5EF4-FFF2-40B4-BE49-F238E27FC236}">
                <a16:creationId xmlns:a16="http://schemas.microsoft.com/office/drawing/2014/main" id="{0FD09557-F20E-4A0F-9E06-A8DB0AEFD70F}"/>
              </a:ext>
            </a:extLst>
          </p:cNvPr>
          <p:cNvSpPr/>
          <p:nvPr/>
        </p:nvSpPr>
        <p:spPr>
          <a:xfrm>
            <a:off x="9740771" y="3291647"/>
            <a:ext cx="405524" cy="268586"/>
          </a:xfrm>
          <a:prstGeom prst="roundRect">
            <a:avLst>
              <a:gd name="adj" fmla="val 42308"/>
            </a:avLst>
          </a:prstGeom>
          <a:solidFill>
            <a:srgbClr val="8F00EF"/>
          </a:solidFill>
          <a:ln>
            <a:solidFill>
              <a:srgbClr val="8F00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2000" dirty="0">
                <a:latin typeface="Aptos" panose="020B0004020202020204" pitchFamily="34" charset="0"/>
              </a:rPr>
              <a:t>7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26" name="Rektangel: avrundede hjørner 25">
            <a:extLst>
              <a:ext uri="{FF2B5EF4-FFF2-40B4-BE49-F238E27FC236}">
                <a16:creationId xmlns:a16="http://schemas.microsoft.com/office/drawing/2014/main" id="{9F59D22E-8A40-468B-5544-C245A08E5EB8}"/>
              </a:ext>
            </a:extLst>
          </p:cNvPr>
          <p:cNvSpPr/>
          <p:nvPr/>
        </p:nvSpPr>
        <p:spPr>
          <a:xfrm>
            <a:off x="9740771" y="5830900"/>
            <a:ext cx="405524" cy="268586"/>
          </a:xfrm>
          <a:prstGeom prst="roundRect">
            <a:avLst>
              <a:gd name="adj" fmla="val 42308"/>
            </a:avLst>
          </a:prstGeom>
          <a:solidFill>
            <a:srgbClr val="8F00EF"/>
          </a:solidFill>
          <a:ln>
            <a:solidFill>
              <a:srgbClr val="8F00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2000" dirty="0">
                <a:latin typeface="Aptos" panose="020B0004020202020204" pitchFamily="34" charset="0"/>
              </a:rPr>
              <a:t>9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27" name="Rektangel: avrundede hjørner 26">
            <a:extLst>
              <a:ext uri="{FF2B5EF4-FFF2-40B4-BE49-F238E27FC236}">
                <a16:creationId xmlns:a16="http://schemas.microsoft.com/office/drawing/2014/main" id="{73EB03EC-BCBE-3E7C-EE14-94EA5E0AE6EE}"/>
              </a:ext>
            </a:extLst>
          </p:cNvPr>
          <p:cNvSpPr/>
          <p:nvPr/>
        </p:nvSpPr>
        <p:spPr>
          <a:xfrm>
            <a:off x="9621077" y="4139186"/>
            <a:ext cx="525217" cy="268586"/>
          </a:xfrm>
          <a:prstGeom prst="roundRect">
            <a:avLst>
              <a:gd name="adj" fmla="val 42308"/>
            </a:avLst>
          </a:prstGeom>
          <a:solidFill>
            <a:srgbClr val="8F00EF"/>
          </a:solidFill>
          <a:ln>
            <a:solidFill>
              <a:srgbClr val="8F00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2000" dirty="0">
                <a:latin typeface="Aptos" panose="020B0004020202020204" pitchFamily="34" charset="0"/>
              </a:rPr>
              <a:t>13</a:t>
            </a:r>
            <a:endParaRPr lang="en-US" sz="20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69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88FAF275-F977-154D-044D-7657B0F99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369" y="551048"/>
            <a:ext cx="9362609" cy="1311128"/>
          </a:xfrm>
        </p:spPr>
        <p:txBody>
          <a:bodyPr/>
          <a:lstStyle/>
          <a:p>
            <a:r>
              <a:rPr lang="en-US" noProof="0" dirty="0"/>
              <a:t>Another example 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0AC7BBA-E71B-CE01-05E4-58A9624C6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0128" y="2431121"/>
            <a:ext cx="5153025" cy="2384950"/>
          </a:xfrm>
          <a:prstGeom prst="rect">
            <a:avLst/>
          </a:prstGeom>
        </p:spPr>
      </p:pic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CBAB3CC5-B6A2-7644-A249-21B986DA3A11}"/>
              </a:ext>
            </a:extLst>
          </p:cNvPr>
          <p:cNvSpPr txBox="1">
            <a:spLocks/>
          </p:cNvSpPr>
          <p:nvPr/>
        </p:nvSpPr>
        <p:spPr>
          <a:xfrm>
            <a:off x="6000876" y="4995825"/>
            <a:ext cx="2880642" cy="1218176"/>
          </a:xfrm>
          <a:prstGeom prst="wedgeRoundRectCallout">
            <a:avLst>
              <a:gd name="adj1" fmla="val -99186"/>
              <a:gd name="adj2" fmla="val -113564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Two cells are secondary suppressed to avoid re-calculation from column totals. </a:t>
            </a:r>
          </a:p>
        </p:txBody>
      </p:sp>
    </p:spTree>
    <p:extLst>
      <p:ext uri="{BB962C8B-B14F-4D97-AF65-F5344CB8AC3E}">
        <p14:creationId xmlns:p14="http://schemas.microsoft.com/office/powerpoint/2010/main" val="33208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467C0-9002-7226-1CDF-1A7CA17BC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99FE3E95-6ABF-A397-D02B-0AECAE12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5716" y="2348081"/>
            <a:ext cx="5038095" cy="4276191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53390F31-5449-F96F-E942-2A4461AB1152}"/>
              </a:ext>
            </a:extLst>
          </p:cNvPr>
          <p:cNvSpPr txBox="1"/>
          <p:nvPr/>
        </p:nvSpPr>
        <p:spPr>
          <a:xfrm>
            <a:off x="7541344" y="3465371"/>
            <a:ext cx="457200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40A5E98C-4478-D45C-DDC6-EFC639FB3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402" y="2337179"/>
            <a:ext cx="5033334" cy="4271429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0BAB36E3-0FA5-7EEC-883A-077A87275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4613" y="5371225"/>
            <a:ext cx="323810" cy="309524"/>
          </a:xfrm>
          <a:prstGeom prst="rect">
            <a:avLst/>
          </a:prstGeom>
        </p:spPr>
      </p:pic>
      <p:sp>
        <p:nvSpPr>
          <p:cNvPr id="10" name="Tittel 9">
            <a:extLst>
              <a:ext uri="{FF2B5EF4-FFF2-40B4-BE49-F238E27FC236}">
                <a16:creationId xmlns:a16="http://schemas.microsoft.com/office/drawing/2014/main" id="{1C284832-F471-B5C0-D5B1-7B01F35D4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4463" y="401313"/>
            <a:ext cx="7865138" cy="1826843"/>
          </a:xfrm>
        </p:spPr>
        <p:txBody>
          <a:bodyPr/>
          <a:lstStyle/>
          <a:p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Secondary suppression is needed</a:t>
            </a:r>
            <a:b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kern="100" dirty="0">
                <a:ea typeface="Calibri" panose="020F0502020204030204" pitchFamily="34" charset="0"/>
                <a:cs typeface="Times New Roman" panose="02020603050405020304" pitchFamily="18" charset="0"/>
              </a:rPr>
              <a:t>Do you see why?</a:t>
            </a:r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53A7033A-38DE-A83D-D9DD-BD662241F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4764" y="404458"/>
            <a:ext cx="1395413" cy="461066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BF5E248D-AFB7-5968-295F-EF65093E65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5712" y="401313"/>
            <a:ext cx="1809750" cy="417400"/>
          </a:xfrm>
          <a:prstGeom prst="rect">
            <a:avLst/>
          </a:prstGeom>
        </p:spPr>
      </p:pic>
      <p:sp>
        <p:nvSpPr>
          <p:cNvPr id="2" name="TekstSylinder 1">
            <a:extLst>
              <a:ext uri="{FF2B5EF4-FFF2-40B4-BE49-F238E27FC236}">
                <a16:creationId xmlns:a16="http://schemas.microsoft.com/office/drawing/2014/main" id="{60A6DEA0-1D2E-C76D-D368-02038157606F}"/>
              </a:ext>
            </a:extLst>
          </p:cNvPr>
          <p:cNvSpPr txBox="1"/>
          <p:nvPr/>
        </p:nvSpPr>
        <p:spPr>
          <a:xfrm>
            <a:off x="5361483" y="3512182"/>
            <a:ext cx="6780728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>
                <a:latin typeface="Lucida Console" panose="020B0609040504020204" pitchFamily="49" charset="0"/>
              </a:rPr>
              <a:t>59-11-5-13-9-12-6  = </a:t>
            </a:r>
            <a:r>
              <a:rPr lang="en-US" sz="3200" b="1">
                <a:latin typeface="Lucida Console" panose="020B0609040504020204" pitchFamily="49" charset="0"/>
              </a:rPr>
              <a:t>3</a:t>
            </a:r>
          </a:p>
          <a:p>
            <a:pPr algn="r"/>
            <a:r>
              <a:rPr lang="en-US" sz="2400">
                <a:latin typeface="Lucida Console" panose="020B0609040504020204" pitchFamily="49" charset="0"/>
              </a:rPr>
              <a:t>(49+56) - </a:t>
            </a:r>
            <a:r>
              <a:rPr lang="en-US" sz="3200" b="1">
                <a:latin typeface="Lucida Console" panose="020B0609040504020204" pitchFamily="49" charset="0"/>
              </a:rPr>
              <a:t>3</a:t>
            </a:r>
            <a:r>
              <a:rPr lang="en-US" sz="2400">
                <a:latin typeface="Lucida Console" panose="020B0609040504020204" pitchFamily="49" charset="0"/>
              </a:rPr>
              <a:t> - (29+38) - (15+18) = </a:t>
            </a:r>
            <a:r>
              <a:rPr lang="en-US" sz="3200" b="1">
                <a:latin typeface="Lucida Console" panose="020B0609040504020204" pitchFamily="49" charset="0"/>
              </a:rPr>
              <a:t>2</a:t>
            </a:r>
          </a:p>
          <a:p>
            <a:pPr algn="r"/>
            <a:r>
              <a:rPr lang="en-US" sz="2400">
                <a:latin typeface="Lucida Console" panose="020B0609040504020204" pitchFamily="49" charset="0"/>
              </a:rPr>
              <a:t>49 - </a:t>
            </a:r>
            <a:r>
              <a:rPr lang="en-US" sz="3200" b="1">
                <a:latin typeface="Lucida Console" panose="020B0609040504020204" pitchFamily="49" charset="0"/>
              </a:rPr>
              <a:t>2</a:t>
            </a:r>
            <a:r>
              <a:rPr lang="en-US" sz="2400">
                <a:latin typeface="Lucida Console" panose="020B0609040504020204" pitchFamily="49" charset="0"/>
              </a:rPr>
              <a:t> -11-8-14-9-4 = </a:t>
            </a:r>
            <a:r>
              <a:rPr lang="en-US" sz="3200" b="1">
                <a:latin typeface="Lucida Console" panose="020B0609040504020204" pitchFamily="49" charset="0"/>
              </a:rPr>
              <a:t>1</a:t>
            </a:r>
          </a:p>
        </p:txBody>
      </p:sp>
      <p:pic>
        <p:nvPicPr>
          <p:cNvPr id="13" name="Bilde 12">
            <a:extLst>
              <a:ext uri="{FF2B5EF4-FFF2-40B4-BE49-F238E27FC236}">
                <a16:creationId xmlns:a16="http://schemas.microsoft.com/office/drawing/2014/main" id="{D5EC3BD8-F435-A426-45C8-0FD51BDDDF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9466" y="3278138"/>
            <a:ext cx="452381" cy="338095"/>
          </a:xfrm>
          <a:prstGeom prst="rect">
            <a:avLst/>
          </a:prstGeom>
        </p:spPr>
      </p:pic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E5F3B83E-5C1C-6044-D094-3E691DCBDD4C}"/>
              </a:ext>
            </a:extLst>
          </p:cNvPr>
          <p:cNvCxnSpPr>
            <a:cxnSpLocks/>
          </p:cNvCxnSpPr>
          <p:nvPr/>
        </p:nvCxnSpPr>
        <p:spPr>
          <a:xfrm flipH="1" flipV="1">
            <a:off x="4635696" y="3429000"/>
            <a:ext cx="3213663" cy="3685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>
            <a:extLst>
              <a:ext uri="{FF2B5EF4-FFF2-40B4-BE49-F238E27FC236}">
                <a16:creationId xmlns:a16="http://schemas.microsoft.com/office/drawing/2014/main" id="{871BC2B9-D65E-53A6-E930-DB29E9A7543B}"/>
              </a:ext>
            </a:extLst>
          </p:cNvPr>
          <p:cNvCxnSpPr>
            <a:cxnSpLocks/>
          </p:cNvCxnSpPr>
          <p:nvPr/>
        </p:nvCxnSpPr>
        <p:spPr>
          <a:xfrm flipH="1">
            <a:off x="4570624" y="3906616"/>
            <a:ext cx="3346502" cy="19460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>
            <a:extLst>
              <a:ext uri="{FF2B5EF4-FFF2-40B4-BE49-F238E27FC236}">
                <a16:creationId xmlns:a16="http://schemas.microsoft.com/office/drawing/2014/main" id="{2712D8A6-65ED-7E94-91EE-E16F1CE35FC0}"/>
              </a:ext>
            </a:extLst>
          </p:cNvPr>
          <p:cNvCxnSpPr>
            <a:cxnSpLocks/>
          </p:cNvCxnSpPr>
          <p:nvPr/>
        </p:nvCxnSpPr>
        <p:spPr>
          <a:xfrm flipH="1" flipV="1">
            <a:off x="1788423" y="3451311"/>
            <a:ext cx="3672638" cy="8057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>
            <a:extLst>
              <a:ext uri="{FF2B5EF4-FFF2-40B4-BE49-F238E27FC236}">
                <a16:creationId xmlns:a16="http://schemas.microsoft.com/office/drawing/2014/main" id="{4BC12035-EA10-0AF8-8F1D-9CEA2A1FB67D}"/>
              </a:ext>
            </a:extLst>
          </p:cNvPr>
          <p:cNvCxnSpPr>
            <a:cxnSpLocks/>
          </p:cNvCxnSpPr>
          <p:nvPr/>
        </p:nvCxnSpPr>
        <p:spPr>
          <a:xfrm flipH="1">
            <a:off x="1778381" y="4401689"/>
            <a:ext cx="3669919" cy="15806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pilkobling 29">
            <a:extLst>
              <a:ext uri="{FF2B5EF4-FFF2-40B4-BE49-F238E27FC236}">
                <a16:creationId xmlns:a16="http://schemas.microsoft.com/office/drawing/2014/main" id="{D4BF0653-C179-FF09-8F98-65EE1B96CD17}"/>
              </a:ext>
            </a:extLst>
          </p:cNvPr>
          <p:cNvCxnSpPr>
            <a:cxnSpLocks/>
          </p:cNvCxnSpPr>
          <p:nvPr/>
        </p:nvCxnSpPr>
        <p:spPr>
          <a:xfrm flipH="1" flipV="1">
            <a:off x="1778381" y="4279404"/>
            <a:ext cx="5762963" cy="5096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e 3">
            <a:extLst>
              <a:ext uri="{FF2B5EF4-FFF2-40B4-BE49-F238E27FC236}">
                <a16:creationId xmlns:a16="http://schemas.microsoft.com/office/drawing/2014/main" id="{3A2AB790-D366-C01A-59FB-2A1CA43E368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05045" y="2228156"/>
            <a:ext cx="12544425" cy="4838700"/>
          </a:xfrm>
          <a:prstGeom prst="rect">
            <a:avLst/>
          </a:prstGeom>
        </p:spPr>
      </p:pic>
      <p:sp>
        <p:nvSpPr>
          <p:cNvPr id="6" name="Bildeforklaring formet som et avrundet rektangel 5">
            <a:extLst>
              <a:ext uri="{FF2B5EF4-FFF2-40B4-BE49-F238E27FC236}">
                <a16:creationId xmlns:a16="http://schemas.microsoft.com/office/drawing/2014/main" id="{580B7D5E-47A6-72DE-95E9-A18BE6765105}"/>
              </a:ext>
            </a:extLst>
          </p:cNvPr>
          <p:cNvSpPr txBox="1">
            <a:spLocks/>
          </p:cNvSpPr>
          <p:nvPr/>
        </p:nvSpPr>
        <p:spPr>
          <a:xfrm>
            <a:off x="6095998" y="974547"/>
            <a:ext cx="5278245" cy="1868459"/>
          </a:xfrm>
          <a:prstGeom prst="wedgeRoundRectCallout">
            <a:avLst>
              <a:gd name="adj1" fmla="val -22151"/>
              <a:gd name="adj2" fmla="val -36670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</a:rPr>
              <a:t>We can do calculations on sums of row B+H</a:t>
            </a:r>
          </a:p>
          <a:p>
            <a:pPr>
              <a:lnSpc>
                <a:spcPct val="10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B~H~other</a:t>
            </a:r>
            <a:r>
              <a:rPr lang="en-US" sz="1400" dirty="0">
                <a:solidFill>
                  <a:schemeClr val="tx1"/>
                </a:solidFill>
              </a:rPr>
              <a:t> is calculated from the column sum</a:t>
            </a:r>
          </a:p>
          <a:p>
            <a:pPr>
              <a:lnSpc>
                <a:spcPct val="10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B~H~wages</a:t>
            </a:r>
            <a:r>
              <a:rPr lang="en-US" sz="1400" dirty="0">
                <a:solidFill>
                  <a:schemeClr val="tx1"/>
                </a:solidFill>
              </a:rPr>
              <a:t> is calculated for the sum of row sums</a:t>
            </a:r>
          </a:p>
          <a:p>
            <a:pPr>
              <a:lnSpc>
                <a:spcPct val="10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D~wages</a:t>
            </a:r>
            <a:r>
              <a:rPr lang="en-US" sz="1400" dirty="0">
                <a:solidFill>
                  <a:schemeClr val="tx1"/>
                </a:solidFill>
              </a:rPr>
              <a:t> can be easily calculated from the  column sum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</a:rPr>
              <a:t>Therefore, secondary suppression is needed. </a:t>
            </a:r>
          </a:p>
        </p:txBody>
      </p:sp>
      <p:sp>
        <p:nvSpPr>
          <p:cNvPr id="14" name="Bildeforklaring formet som et avrundet rektangel 5">
            <a:extLst>
              <a:ext uri="{FF2B5EF4-FFF2-40B4-BE49-F238E27FC236}">
                <a16:creationId xmlns:a16="http://schemas.microsoft.com/office/drawing/2014/main" id="{FB602223-12F0-49D3-2690-93AB1742B4CC}"/>
              </a:ext>
            </a:extLst>
          </p:cNvPr>
          <p:cNvSpPr txBox="1">
            <a:spLocks/>
          </p:cNvSpPr>
          <p:nvPr/>
        </p:nvSpPr>
        <p:spPr>
          <a:xfrm>
            <a:off x="5027258" y="966833"/>
            <a:ext cx="5278245" cy="1204737"/>
          </a:xfrm>
          <a:prstGeom prst="wedgeRoundRectCallout">
            <a:avLst>
              <a:gd name="adj1" fmla="val -22151"/>
              <a:gd name="adj2" fmla="val -36670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</a:rPr>
              <a:t>When the sum of two frequencies is zero,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</a:rPr>
              <a:t>it is easy to conclude that both frequencies are zero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</a:rPr>
              <a:t>Therefore, secondary suppression is needed. </a:t>
            </a:r>
          </a:p>
        </p:txBody>
      </p:sp>
    </p:spTree>
    <p:extLst>
      <p:ext uri="{BB962C8B-B14F-4D97-AF65-F5344CB8AC3E}">
        <p14:creationId xmlns:p14="http://schemas.microsoft.com/office/powerpoint/2010/main" val="152040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2" grpId="1" animBg="1"/>
      <p:bldP spid="6" grpId="0" animBg="1"/>
      <p:bldP spid="6" grpId="1" build="allAtOnce" animBg="1"/>
      <p:bldP spid="14" grpId="0" animBg="1"/>
      <p:bldP spid="14" grpId="1" build="allAtOnce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3CE88-4F12-3C11-2F2A-DA5288076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>
            <a:extLst>
              <a:ext uri="{FF2B5EF4-FFF2-40B4-BE49-F238E27FC236}">
                <a16:creationId xmlns:a16="http://schemas.microsoft.com/office/drawing/2014/main" id="{B0ED7127-7C86-775A-F7DF-E15F6ECC4415}"/>
              </a:ext>
            </a:extLst>
          </p:cNvPr>
          <p:cNvSpPr txBox="1"/>
          <p:nvPr/>
        </p:nvSpPr>
        <p:spPr>
          <a:xfrm>
            <a:off x="145915" y="1539934"/>
            <a:ext cx="4261268" cy="3877985"/>
          </a:xfrm>
          <a:prstGeom prst="rect">
            <a:avLst/>
          </a:prstGeom>
          <a:noFill/>
          <a:ln>
            <a:solidFill>
              <a:srgbClr val="157D3A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000" b="1" u="sng">
                <a:solidFill>
                  <a:schemeClr val="accent1">
                    <a:lumMod val="50000"/>
                  </a:schemeClr>
                </a:solidFill>
              </a:rPr>
              <a:t>Microdata, </a:t>
            </a:r>
            <a:r>
              <a:rPr lang="en-US" sz="2000" b="1" u="sng" dirty="0">
                <a:solidFill>
                  <a:schemeClr val="accent1">
                    <a:lumMod val="50000"/>
                  </a:schemeClr>
                </a:solidFill>
              </a:rPr>
              <a:t>12 people 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2A04B4"/>
                </a:solidFill>
                <a:latin typeface="Lucida Console" panose="020B0609040504020204" pitchFamily="49" charset="0"/>
              </a:rPr>
              <a:t> county municipality </a:t>
            </a:r>
            <a:r>
              <a:rPr lang="en-US" sz="1600" b="1" dirty="0" err="1">
                <a:solidFill>
                  <a:srgbClr val="2A04B4"/>
                </a:solidFill>
                <a:latin typeface="Lucida Console" panose="020B0609040504020204" pitchFamily="49" charset="0"/>
              </a:rPr>
              <a:t>main_income</a:t>
            </a:r>
            <a:endParaRPr lang="en-US" sz="1600" b="1" dirty="0">
              <a:solidFill>
                <a:srgbClr val="2A04B4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1          101  assistance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1          101       other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1          101       wages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1          101       wages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1          102  assistance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1          102    pensions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1          103       other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1          103       other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1          103    pensions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2          204       other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2          204    pensions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2          204       wages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2E73DFF7-71BA-9469-C00D-5ECF955DB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5517" y="2140620"/>
            <a:ext cx="5042857" cy="1776191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9922840-B185-3620-363B-8B8525116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3352" y="2127906"/>
            <a:ext cx="1757143" cy="2576191"/>
          </a:xfrm>
          <a:prstGeom prst="rect">
            <a:avLst/>
          </a:prstGeom>
        </p:spPr>
      </p:pic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04ADE398-06BB-FB7B-A37B-C794C4864055}"/>
              </a:ext>
            </a:extLst>
          </p:cNvPr>
          <p:cNvSpPr txBox="1">
            <a:spLocks/>
          </p:cNvSpPr>
          <p:nvPr/>
        </p:nvSpPr>
        <p:spPr>
          <a:xfrm>
            <a:off x="9235298" y="5836864"/>
            <a:ext cx="2520092" cy="946049"/>
          </a:xfrm>
          <a:prstGeom prst="wedgeRoundRectCallout">
            <a:avLst>
              <a:gd name="adj1" fmla="val -61757"/>
              <a:gd name="adj2" fmla="val -3545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Suppressed in </a:t>
            </a:r>
            <a:r>
              <a:rPr lang="en-US" sz="1200">
                <a:solidFill>
                  <a:srgbClr val="0000FF"/>
                </a:solidFill>
              </a:rPr>
              <a:t>one table, </a:t>
            </a:r>
            <a:r>
              <a:rPr lang="en-US" sz="1200" dirty="0">
                <a:solidFill>
                  <a:srgbClr val="0000FF"/>
                </a:solidFill>
              </a:rPr>
              <a:t>but not the other.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0000FF"/>
                </a:solidFill>
              </a:rPr>
              <a:t>Since county~2 = municipality~204 </a:t>
            </a:r>
          </a:p>
        </p:txBody>
      </p:sp>
      <p:sp>
        <p:nvSpPr>
          <p:cNvPr id="8" name="Bildeforklaring formet som et avrundet rektangel 5">
            <a:extLst>
              <a:ext uri="{FF2B5EF4-FFF2-40B4-BE49-F238E27FC236}">
                <a16:creationId xmlns:a16="http://schemas.microsoft.com/office/drawing/2014/main" id="{3AC9F4A5-D853-67F7-0556-DB08AEDF3B1C}"/>
              </a:ext>
            </a:extLst>
          </p:cNvPr>
          <p:cNvSpPr txBox="1">
            <a:spLocks/>
          </p:cNvSpPr>
          <p:nvPr/>
        </p:nvSpPr>
        <p:spPr>
          <a:xfrm>
            <a:off x="3570514" y="5912102"/>
            <a:ext cx="3526971" cy="848330"/>
          </a:xfrm>
          <a:prstGeom prst="wedgeRoundRectCallout">
            <a:avLst>
              <a:gd name="adj1" fmla="val 82760"/>
              <a:gd name="adj2" fmla="val -17399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>
                <a:solidFill>
                  <a:srgbClr val="0000FF"/>
                </a:solidFill>
              </a:rPr>
              <a:t>Calculation by using numbers in both tables</a:t>
            </a:r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FF"/>
                </a:solidFill>
              </a:rPr>
              <a:t>Since county~1 = municipality~101 + municipality~102 + municipality ~103</a:t>
            </a:r>
          </a:p>
        </p:txBody>
      </p:sp>
      <p:sp>
        <p:nvSpPr>
          <p:cNvPr id="9" name="Tittel 8">
            <a:extLst>
              <a:ext uri="{FF2B5EF4-FFF2-40B4-BE49-F238E27FC236}">
                <a16:creationId xmlns:a16="http://schemas.microsoft.com/office/drawing/2014/main" id="{6E212ED2-AA71-8292-D90B-DEB5719A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84" y="348096"/>
            <a:ext cx="9651619" cy="946049"/>
          </a:xfrm>
        </p:spPr>
        <p:txBody>
          <a:bodyPr>
            <a:normAutofit/>
          </a:bodyPr>
          <a:lstStyle/>
          <a:p>
            <a:r>
              <a:rPr lang="en-US" dirty="0"/>
              <a:t>Tables should be coordinated 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D310D2BC-CF52-442F-1411-A14D4EDD1887}"/>
              </a:ext>
            </a:extLst>
          </p:cNvPr>
          <p:cNvSpPr txBox="1"/>
          <p:nvPr/>
        </p:nvSpPr>
        <p:spPr>
          <a:xfrm>
            <a:off x="5250425" y="1539934"/>
            <a:ext cx="617507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 u="sng">
                <a:solidFill>
                  <a:schemeClr val="accent1">
                    <a:lumMod val="50000"/>
                  </a:schemeClr>
                </a:solidFill>
              </a:rPr>
              <a:t>Example: Two tables that are not coordinated  </a:t>
            </a:r>
          </a:p>
          <a:p>
            <a:endParaRPr lang="en-US" sz="1800">
              <a:latin typeface="Consolas" panose="020B0609020204030204" pitchFamily="49" charset="0"/>
            </a:endParaRPr>
          </a:p>
          <a:p>
            <a:r>
              <a:rPr lang="en-US" sz="1800">
                <a:latin typeface="Consolas" panose="020B0609020204030204" pitchFamily="49" charset="0"/>
              </a:rPr>
              <a:t>  </a:t>
            </a:r>
            <a:endParaRPr lang="en-US" sz="1600">
              <a:latin typeface="Consolas" panose="020B0609020204030204" pitchFamily="49" charset="0"/>
            </a:endParaRPr>
          </a:p>
        </p:txBody>
      </p:sp>
      <p:cxnSp>
        <p:nvCxnSpPr>
          <p:cNvPr id="12" name="Rett pilkobling 11">
            <a:extLst>
              <a:ext uri="{FF2B5EF4-FFF2-40B4-BE49-F238E27FC236}">
                <a16:creationId xmlns:a16="http://schemas.microsoft.com/office/drawing/2014/main" id="{4E047DD1-20DF-0AA1-DF79-36A0BFD82BCF}"/>
              </a:ext>
            </a:extLst>
          </p:cNvPr>
          <p:cNvCxnSpPr>
            <a:cxnSpLocks/>
          </p:cNvCxnSpPr>
          <p:nvPr/>
        </p:nvCxnSpPr>
        <p:spPr>
          <a:xfrm flipH="1" flipV="1">
            <a:off x="6439705" y="4103323"/>
            <a:ext cx="1653162" cy="1716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>
            <a:extLst>
              <a:ext uri="{FF2B5EF4-FFF2-40B4-BE49-F238E27FC236}">
                <a16:creationId xmlns:a16="http://schemas.microsoft.com/office/drawing/2014/main" id="{6A99250F-E52D-218C-DDC2-C005C887B771}"/>
              </a:ext>
            </a:extLst>
          </p:cNvPr>
          <p:cNvCxnSpPr>
            <a:cxnSpLocks/>
          </p:cNvCxnSpPr>
          <p:nvPr/>
        </p:nvCxnSpPr>
        <p:spPr>
          <a:xfrm flipV="1">
            <a:off x="8955993" y="3278878"/>
            <a:ext cx="2581011" cy="2540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90B7833B-322D-00E9-474E-8EF5CE05064D}"/>
              </a:ext>
            </a:extLst>
          </p:cNvPr>
          <p:cNvSpPr txBox="1"/>
          <p:nvPr/>
        </p:nvSpPr>
        <p:spPr>
          <a:xfrm>
            <a:off x="8092867" y="5658624"/>
            <a:ext cx="9077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3 = 3</a:t>
            </a:r>
          </a:p>
        </p:txBody>
      </p:sp>
      <p:cxnSp>
        <p:nvCxnSpPr>
          <p:cNvPr id="20" name="Rett pilkobling 19">
            <a:extLst>
              <a:ext uri="{FF2B5EF4-FFF2-40B4-BE49-F238E27FC236}">
                <a16:creationId xmlns:a16="http://schemas.microsoft.com/office/drawing/2014/main" id="{4DB3D34F-D631-ED6E-B92E-84EEB2830ADE}"/>
              </a:ext>
            </a:extLst>
          </p:cNvPr>
          <p:cNvCxnSpPr>
            <a:cxnSpLocks/>
          </p:cNvCxnSpPr>
          <p:nvPr/>
        </p:nvCxnSpPr>
        <p:spPr>
          <a:xfrm flipH="1" flipV="1">
            <a:off x="6396388" y="3295246"/>
            <a:ext cx="1497396" cy="11507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>
            <a:extLst>
              <a:ext uri="{FF2B5EF4-FFF2-40B4-BE49-F238E27FC236}">
                <a16:creationId xmlns:a16="http://schemas.microsoft.com/office/drawing/2014/main" id="{2FE80A51-D71D-DF46-0808-EE9E6652BB7B}"/>
              </a:ext>
            </a:extLst>
          </p:cNvPr>
          <p:cNvCxnSpPr>
            <a:cxnSpLocks/>
          </p:cNvCxnSpPr>
          <p:nvPr/>
        </p:nvCxnSpPr>
        <p:spPr>
          <a:xfrm flipH="1" flipV="1">
            <a:off x="6439705" y="3702046"/>
            <a:ext cx="2442822" cy="8025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pilkobling 23">
            <a:extLst>
              <a:ext uri="{FF2B5EF4-FFF2-40B4-BE49-F238E27FC236}">
                <a16:creationId xmlns:a16="http://schemas.microsoft.com/office/drawing/2014/main" id="{8EDDB169-A745-64C8-0164-6DA5920EC3EA}"/>
              </a:ext>
            </a:extLst>
          </p:cNvPr>
          <p:cNvCxnSpPr>
            <a:cxnSpLocks/>
          </p:cNvCxnSpPr>
          <p:nvPr/>
        </p:nvCxnSpPr>
        <p:spPr>
          <a:xfrm flipH="1" flipV="1">
            <a:off x="6386034" y="2871021"/>
            <a:ext cx="2937428" cy="16346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pilkobling 25">
            <a:extLst>
              <a:ext uri="{FF2B5EF4-FFF2-40B4-BE49-F238E27FC236}">
                <a16:creationId xmlns:a16="http://schemas.microsoft.com/office/drawing/2014/main" id="{1146849E-C485-CB54-BB7C-928F27C6C1BE}"/>
              </a:ext>
            </a:extLst>
          </p:cNvPr>
          <p:cNvCxnSpPr>
            <a:cxnSpLocks/>
          </p:cNvCxnSpPr>
          <p:nvPr/>
        </p:nvCxnSpPr>
        <p:spPr>
          <a:xfrm flipV="1">
            <a:off x="8546746" y="2871021"/>
            <a:ext cx="2990258" cy="158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Sylinder 28">
            <a:extLst>
              <a:ext uri="{FF2B5EF4-FFF2-40B4-BE49-F238E27FC236}">
                <a16:creationId xmlns:a16="http://schemas.microsoft.com/office/drawing/2014/main" id="{A3DCCF65-FB3C-82A9-1631-20538DC21790}"/>
              </a:ext>
            </a:extLst>
          </p:cNvPr>
          <p:cNvSpPr txBox="1"/>
          <p:nvPr/>
        </p:nvSpPr>
        <p:spPr>
          <a:xfrm>
            <a:off x="7806558" y="4412122"/>
            <a:ext cx="2006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2 = 9 – 3 - 4</a:t>
            </a:r>
          </a:p>
        </p:txBody>
      </p:sp>
    </p:spTree>
    <p:extLst>
      <p:ext uri="{BB962C8B-B14F-4D97-AF65-F5344CB8AC3E}">
        <p14:creationId xmlns:p14="http://schemas.microsoft.com/office/powerpoint/2010/main" val="212820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9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4632189E-0C85-466E-8062-F4139B9CB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461818"/>
            <a:ext cx="9651619" cy="960582"/>
          </a:xfrm>
        </p:spPr>
        <p:txBody>
          <a:bodyPr/>
          <a:lstStyle/>
          <a:p>
            <a:r>
              <a:rPr lang="en-US" dirty="0"/>
              <a:t>Secondary suppression algorithms</a:t>
            </a:r>
            <a:endParaRPr lang="nb-NO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EE970C6A-ADB2-4F64-934B-FDB02A6E6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84228" y="1538250"/>
            <a:ext cx="6278721" cy="45535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Several secondary suppression algorithms exist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The optimal algorithm is best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Implemented in Tau-Argus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Other algorithms are needed, as the optimal algorithm is only feasible for small datasets</a:t>
            </a:r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933D7074-05FE-245E-A931-51665FCF0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507" y="3175727"/>
            <a:ext cx="1797191" cy="2067099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7A6E9C62-775D-11DD-EE00-271FB0EF8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731" y="3247175"/>
            <a:ext cx="1898081" cy="1924201"/>
          </a:xfrm>
          <a:prstGeom prst="rect">
            <a:avLst/>
          </a:prstGeom>
        </p:spPr>
      </p:pic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5923A12F-13A0-E718-D1FA-B16F499F7027}"/>
              </a:ext>
            </a:extLst>
          </p:cNvPr>
          <p:cNvSpPr txBox="1">
            <a:spLocks/>
          </p:cNvSpPr>
          <p:nvPr/>
        </p:nvSpPr>
        <p:spPr>
          <a:xfrm>
            <a:off x="8208375" y="1303118"/>
            <a:ext cx="3911671" cy="1336516"/>
          </a:xfrm>
          <a:prstGeom prst="wedgeRoundRectCallout">
            <a:avLst>
              <a:gd name="adj1" fmla="val -131571"/>
              <a:gd name="adj2" fmla="val 14156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FF"/>
                </a:solidFill>
              </a:rPr>
              <a:t>Standalone program supported by Eurostat </a:t>
            </a:r>
          </a:p>
        </p:txBody>
      </p:sp>
    </p:spTree>
    <p:extLst>
      <p:ext uri="{BB962C8B-B14F-4D97-AF65-F5344CB8AC3E}">
        <p14:creationId xmlns:p14="http://schemas.microsoft.com/office/powerpoint/2010/main" val="133937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E3A352-F5C2-9970-2C15-C95990AAA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096" y="551048"/>
            <a:ext cx="9836568" cy="1311128"/>
          </a:xfrm>
        </p:spPr>
        <p:txBody>
          <a:bodyPr>
            <a:normAutofit/>
          </a:bodyPr>
          <a:lstStyle/>
          <a:p>
            <a:r>
              <a:rPr lang="en-US" sz="4000" dirty="0"/>
              <a:t>Examples of secondary suppression algorithms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D4D02D0-84E0-59A4-714B-855288136A7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70190" y="2328090"/>
            <a:ext cx="9651619" cy="39788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Modular algorithm (Tau-Argus)</a:t>
            </a:r>
          </a:p>
          <a:p>
            <a:pPr lvl="3">
              <a:lnSpc>
                <a:spcPct val="100000"/>
              </a:lnSpc>
            </a:pPr>
            <a:endParaRPr lang="en-US" sz="1450" dirty="0"/>
          </a:p>
          <a:p>
            <a:pPr>
              <a:lnSpc>
                <a:spcPct val="100000"/>
              </a:lnSpc>
            </a:pPr>
            <a:r>
              <a:rPr lang="en-US" sz="2800" dirty="0"/>
              <a:t>SIMPLEHEURISTIC (</a:t>
            </a:r>
            <a:r>
              <a:rPr lang="en-US" sz="2800" dirty="0" err="1"/>
              <a:t>sdcTable</a:t>
            </a:r>
            <a:r>
              <a:rPr lang="en-US" sz="2800" dirty="0"/>
              <a:t> – quick and dirty)</a:t>
            </a:r>
          </a:p>
          <a:p>
            <a:pPr lvl="3">
              <a:lnSpc>
                <a:spcPct val="100000"/>
              </a:lnSpc>
            </a:pPr>
            <a:endParaRPr lang="en-US" sz="1450" dirty="0"/>
          </a:p>
          <a:p>
            <a:pPr>
              <a:lnSpc>
                <a:spcPct val="100000"/>
              </a:lnSpc>
            </a:pPr>
            <a:r>
              <a:rPr lang="en-US" sz="2800" dirty="0" err="1"/>
              <a:t>GaussSuppression</a:t>
            </a:r>
            <a:r>
              <a:rPr lang="en-US" sz="2800" dirty="0"/>
              <a:t> (Gaussian elimination algorithm)</a:t>
            </a:r>
          </a:p>
          <a:p>
            <a:pPr lvl="3">
              <a:lnSpc>
                <a:spcPct val="100000"/>
              </a:lnSpc>
            </a:pPr>
            <a:endParaRPr lang="en-US" sz="1450" dirty="0"/>
          </a:p>
          <a:p>
            <a:pPr>
              <a:lnSpc>
                <a:spcPct val="100000"/>
              </a:lnSpc>
            </a:pPr>
            <a:r>
              <a:rPr lang="en-US" sz="2800" dirty="0" err="1"/>
              <a:t>GaussSuppression</a:t>
            </a:r>
            <a:r>
              <a:rPr lang="en-US" sz="2800" dirty="0"/>
              <a:t> works well in practice</a:t>
            </a:r>
            <a:endParaRPr lang="en-US" sz="1450" dirty="0"/>
          </a:p>
          <a:p>
            <a:pPr lvl="1">
              <a:lnSpc>
                <a:spcPct val="100000"/>
              </a:lnSpc>
            </a:pPr>
            <a:r>
              <a:rPr lang="en-US" sz="2200" dirty="0"/>
              <a:t>Additionally, Tau-Argus cannot be used in our new data platform</a:t>
            </a:r>
          </a:p>
        </p:txBody>
      </p:sp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99A21E3A-6197-2743-9BA3-1EC6FF299D91}"/>
              </a:ext>
            </a:extLst>
          </p:cNvPr>
          <p:cNvSpPr txBox="1">
            <a:spLocks/>
          </p:cNvSpPr>
          <p:nvPr/>
        </p:nvSpPr>
        <p:spPr>
          <a:xfrm>
            <a:off x="9775919" y="1625295"/>
            <a:ext cx="1823898" cy="939677"/>
          </a:xfrm>
          <a:prstGeom prst="wedgeRoundRectCallout">
            <a:avLst>
              <a:gd name="adj1" fmla="val -248331"/>
              <a:gd name="adj2" fmla="val 119322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FF"/>
                </a:solidFill>
              </a:rPr>
              <a:t>R-package </a:t>
            </a:r>
          </a:p>
        </p:txBody>
      </p:sp>
      <p:sp>
        <p:nvSpPr>
          <p:cNvPr id="4" name="Bildeforklaring formet som et avrundet rektangel 5">
            <a:extLst>
              <a:ext uri="{FF2B5EF4-FFF2-40B4-BE49-F238E27FC236}">
                <a16:creationId xmlns:a16="http://schemas.microsoft.com/office/drawing/2014/main" id="{591FF930-6C38-BE23-E651-8BD6CF5DCA9F}"/>
              </a:ext>
            </a:extLst>
          </p:cNvPr>
          <p:cNvSpPr txBox="1">
            <a:spLocks/>
          </p:cNvSpPr>
          <p:nvPr/>
        </p:nvSpPr>
        <p:spPr>
          <a:xfrm>
            <a:off x="10009860" y="2936423"/>
            <a:ext cx="1823898" cy="939677"/>
          </a:xfrm>
          <a:prstGeom prst="wedgeRoundRectCallout">
            <a:avLst>
              <a:gd name="adj1" fmla="val -347357"/>
              <a:gd name="adj2" fmla="val 6222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FF"/>
                </a:solidFill>
              </a:rPr>
              <a:t>R-package </a:t>
            </a:r>
          </a:p>
        </p:txBody>
      </p:sp>
    </p:spTree>
    <p:extLst>
      <p:ext uri="{BB962C8B-B14F-4D97-AF65-F5344CB8AC3E}">
        <p14:creationId xmlns:p14="http://schemas.microsoft.com/office/powerpoint/2010/main" val="398593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0C96712-C3F4-17E8-5B49-F50B464D7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7" y="146099"/>
            <a:ext cx="9651619" cy="1173249"/>
          </a:xfrm>
        </p:spPr>
        <p:txBody>
          <a:bodyPr/>
          <a:lstStyle/>
          <a:p>
            <a:r>
              <a:rPr lang="en-US" dirty="0"/>
              <a:t>Tables should be coordinated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3C0C805-7604-27BA-6818-5E8FF5C27A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2547257"/>
            <a:ext cx="10315144" cy="36706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By iteration  (a common method)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So that each table is safe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And so that common cells are suppressed equally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800" dirty="0"/>
              <a:t>More advanced and better methods exist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In </a:t>
            </a:r>
            <a:r>
              <a:rPr lang="en-US" sz="2400" dirty="0"/>
              <a:t>Tau-Argus</a:t>
            </a:r>
            <a:endParaRPr lang="en-US" sz="2200" dirty="0"/>
          </a:p>
          <a:p>
            <a:pPr lvl="1">
              <a:lnSpc>
                <a:spcPct val="100000"/>
              </a:lnSpc>
            </a:pPr>
            <a:r>
              <a:rPr lang="en-US" sz="2200" dirty="0"/>
              <a:t>In the </a:t>
            </a:r>
            <a:r>
              <a:rPr lang="en-US" sz="2200" dirty="0" err="1"/>
              <a:t>GaussSuppression</a:t>
            </a:r>
            <a:r>
              <a:rPr lang="en-US" sz="2200" dirty="0"/>
              <a:t> R package</a:t>
            </a:r>
          </a:p>
        </p:txBody>
      </p:sp>
      <p:sp>
        <p:nvSpPr>
          <p:cNvPr id="4" name="Tittel 1">
            <a:extLst>
              <a:ext uri="{FF2B5EF4-FFF2-40B4-BE49-F238E27FC236}">
                <a16:creationId xmlns:a16="http://schemas.microsoft.com/office/drawing/2014/main" id="{6233BBD6-D0EE-9AB4-5CBF-DD53E676F825}"/>
              </a:ext>
            </a:extLst>
          </p:cNvPr>
          <p:cNvSpPr txBox="1">
            <a:spLocks/>
          </p:cNvSpPr>
          <p:nvPr/>
        </p:nvSpPr>
        <p:spPr>
          <a:xfrm>
            <a:off x="1219357" y="1086624"/>
            <a:ext cx="9651619" cy="1173249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handle linked tables?  </a:t>
            </a:r>
          </a:p>
        </p:txBody>
      </p:sp>
      <p:sp>
        <p:nvSpPr>
          <p:cNvPr id="5" name="Tittel 1">
            <a:extLst>
              <a:ext uri="{FF2B5EF4-FFF2-40B4-BE49-F238E27FC236}">
                <a16:creationId xmlns:a16="http://schemas.microsoft.com/office/drawing/2014/main" id="{D6E307B8-EE51-BD75-B60B-9D3AE40E8061}"/>
              </a:ext>
            </a:extLst>
          </p:cNvPr>
          <p:cNvSpPr txBox="1">
            <a:spLocks/>
          </p:cNvSpPr>
          <p:nvPr/>
        </p:nvSpPr>
        <p:spPr>
          <a:xfrm>
            <a:off x="2893078" y="146099"/>
            <a:ext cx="9921585" cy="117324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that are linked should be coordinated </a:t>
            </a:r>
          </a:p>
        </p:txBody>
      </p:sp>
      <p:sp>
        <p:nvSpPr>
          <p:cNvPr id="6" name="Bildeforklaring formet som et avrundet rektangel 5">
            <a:extLst>
              <a:ext uri="{FF2B5EF4-FFF2-40B4-BE49-F238E27FC236}">
                <a16:creationId xmlns:a16="http://schemas.microsoft.com/office/drawing/2014/main" id="{B9EE342B-7720-97B0-0372-0CB76AAA68BB}"/>
              </a:ext>
            </a:extLst>
          </p:cNvPr>
          <p:cNvSpPr txBox="1">
            <a:spLocks/>
          </p:cNvSpPr>
          <p:nvPr/>
        </p:nvSpPr>
        <p:spPr>
          <a:xfrm>
            <a:off x="7927515" y="2210824"/>
            <a:ext cx="2880642" cy="1218176"/>
          </a:xfrm>
          <a:prstGeom prst="wedgeRoundRectCallout">
            <a:avLst>
              <a:gd name="adj1" fmla="val -72333"/>
              <a:gd name="adj2" fmla="val 4573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This means that primary suppressions are adjusted based on secondary suppressions from other tables across iterations.</a:t>
            </a:r>
          </a:p>
        </p:txBody>
      </p:sp>
    </p:spTree>
    <p:extLst>
      <p:ext uri="{BB962C8B-B14F-4D97-AF65-F5344CB8AC3E}">
        <p14:creationId xmlns:p14="http://schemas.microsoft.com/office/powerpoint/2010/main" val="223341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9D65382-9A62-750D-B757-C0353F7B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336" y="551048"/>
            <a:ext cx="6159641" cy="1311128"/>
          </a:xfrm>
        </p:spPr>
        <p:txBody>
          <a:bodyPr>
            <a:normAutofit/>
          </a:bodyPr>
          <a:lstStyle/>
          <a:p>
            <a:r>
              <a:rPr lang="nb-NO" sz="6600" dirty="0"/>
              <a:t>Contents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3C23C16-9A1A-3E34-8A05-FE9368AC9D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33256" y="2168434"/>
            <a:ext cx="6037721" cy="36726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sz="2800" dirty="0"/>
              <a:t>Types </a:t>
            </a:r>
            <a:r>
              <a:rPr lang="nb-NO" sz="2800" dirty="0" err="1"/>
              <a:t>of</a:t>
            </a:r>
            <a:r>
              <a:rPr lang="nb-NO" sz="2800" dirty="0"/>
              <a:t> </a:t>
            </a:r>
            <a:r>
              <a:rPr lang="nb-NO" sz="2800" dirty="0" err="1"/>
              <a:t>Disclosures</a:t>
            </a:r>
            <a:endParaRPr lang="nb-NO" sz="2800" dirty="0"/>
          </a:p>
          <a:p>
            <a:pPr lvl="1">
              <a:lnSpc>
                <a:spcPct val="100000"/>
              </a:lnSpc>
            </a:pPr>
            <a:r>
              <a:rPr lang="nb-NO" sz="2400" dirty="0"/>
              <a:t>Magnitude </a:t>
            </a:r>
            <a:r>
              <a:rPr lang="nb-NO" sz="2400" dirty="0" err="1"/>
              <a:t>tables</a:t>
            </a:r>
            <a:endParaRPr lang="nb-NO" sz="2400" dirty="0"/>
          </a:p>
          <a:p>
            <a:pPr lvl="1">
              <a:lnSpc>
                <a:spcPct val="100000"/>
              </a:lnSpc>
            </a:pPr>
            <a:r>
              <a:rPr lang="nb-NO" sz="2400" dirty="0" err="1"/>
              <a:t>Frequency</a:t>
            </a:r>
            <a:r>
              <a:rPr lang="nb-NO" sz="2400" dirty="0"/>
              <a:t> </a:t>
            </a:r>
            <a:r>
              <a:rPr lang="nb-NO" sz="2400" dirty="0" err="1"/>
              <a:t>tables</a:t>
            </a:r>
            <a:endParaRPr lang="nb-NO" sz="2400" dirty="0"/>
          </a:p>
          <a:p>
            <a:pPr lvl="1">
              <a:lnSpc>
                <a:spcPct val="100000"/>
              </a:lnSpc>
            </a:pPr>
            <a:endParaRPr lang="nb-NO" sz="2400" dirty="0"/>
          </a:p>
          <a:p>
            <a:pPr>
              <a:lnSpc>
                <a:spcPct val="100000"/>
              </a:lnSpc>
            </a:pPr>
            <a:r>
              <a:rPr lang="nb-NO" sz="2800" dirty="0"/>
              <a:t>SDC Methods</a:t>
            </a:r>
          </a:p>
          <a:p>
            <a:pPr lvl="1">
              <a:lnSpc>
                <a:spcPct val="100000"/>
              </a:lnSpc>
            </a:pPr>
            <a:r>
              <a:rPr lang="nb-NO" sz="2400" dirty="0"/>
              <a:t>Cell </a:t>
            </a:r>
            <a:r>
              <a:rPr lang="nb-NO" sz="2400" dirty="0" err="1"/>
              <a:t>suppression</a:t>
            </a:r>
            <a:endParaRPr lang="nb-NO" sz="2400" dirty="0"/>
          </a:p>
          <a:p>
            <a:pPr lvl="1">
              <a:lnSpc>
                <a:spcPct val="100000"/>
              </a:lnSpc>
            </a:pPr>
            <a:r>
              <a:rPr lang="nb-NO" sz="2400" dirty="0" err="1"/>
              <a:t>Perturbation</a:t>
            </a:r>
            <a:endParaRPr lang="nb-NO" sz="2400" dirty="0"/>
          </a:p>
          <a:p>
            <a:pPr lvl="1">
              <a:lnSpc>
                <a:spcPct val="100000"/>
              </a:lnSpc>
            </a:pPr>
            <a:r>
              <a:rPr lang="nb-NO" sz="2400" dirty="0"/>
              <a:t>More </a:t>
            </a:r>
            <a:r>
              <a:rPr lang="nb-NO" sz="2400" dirty="0" err="1"/>
              <a:t>details</a:t>
            </a:r>
            <a:endParaRPr lang="nb-NO" sz="2400" dirty="0"/>
          </a:p>
        </p:txBody>
      </p:sp>
      <p:pic>
        <p:nvPicPr>
          <p:cNvPr id="6" name="Bilde 5" descr="Et bilde som inneholder møbler, bord, paraply, illustrasjon&#10;&#10;KI-generert innhold kan være feil.">
            <a:extLst>
              <a:ext uri="{FF2B5EF4-FFF2-40B4-BE49-F238E27FC236}">
                <a16:creationId xmlns:a16="http://schemas.microsoft.com/office/drawing/2014/main" id="{FA22D481-0903-895C-DDC6-0A7A82C04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0" b="256"/>
          <a:stretch>
            <a:fillRect/>
          </a:stretch>
        </p:blipFill>
        <p:spPr>
          <a:xfrm>
            <a:off x="696685" y="759346"/>
            <a:ext cx="3352801" cy="30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8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C11EDC06-AD3D-ACE2-551E-5575B05AE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318" y="1330037"/>
            <a:ext cx="9390018" cy="2447636"/>
          </a:xfrm>
        </p:spPr>
        <p:txBody>
          <a:bodyPr>
            <a:normAutofit/>
          </a:bodyPr>
          <a:lstStyle/>
          <a:p>
            <a:r>
              <a:rPr lang="en-US" sz="6000" dirty="0"/>
              <a:t>Perturbation</a:t>
            </a:r>
            <a:br>
              <a:rPr lang="en-US" sz="6000" dirty="0"/>
            </a:br>
            <a:endParaRPr lang="en-US" dirty="0"/>
          </a:p>
        </p:txBody>
      </p:sp>
      <p:sp>
        <p:nvSpPr>
          <p:cNvPr id="5" name="Plassholder for innhold 3">
            <a:extLst>
              <a:ext uri="{FF2B5EF4-FFF2-40B4-BE49-F238E27FC236}">
                <a16:creationId xmlns:a16="http://schemas.microsoft.com/office/drawing/2014/main" id="{17652EE5-5B42-4749-F319-57F288E0D7FA}"/>
              </a:ext>
            </a:extLst>
          </p:cNvPr>
          <p:cNvSpPr txBox="1">
            <a:spLocks/>
          </p:cNvSpPr>
          <p:nvPr/>
        </p:nvSpPr>
        <p:spPr>
          <a:xfrm>
            <a:off x="3454401" y="3080330"/>
            <a:ext cx="7241087" cy="1893453"/>
          </a:xfrm>
          <a:prstGeom prst="rect">
            <a:avLst/>
          </a:prstGeom>
        </p:spPr>
        <p:txBody>
          <a:bodyPr/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A</a:t>
            </a:r>
            <a:r>
              <a:rPr lang="en-US" sz="2400" dirty="0"/>
              <a:t>n alternative to suppression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Values are changed</a:t>
            </a:r>
          </a:p>
        </p:txBody>
      </p:sp>
    </p:spTree>
    <p:extLst>
      <p:ext uri="{BB962C8B-B14F-4D97-AF65-F5344CB8AC3E}">
        <p14:creationId xmlns:p14="http://schemas.microsoft.com/office/powerpoint/2010/main" val="3398701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642BA4F8-FE56-B449-9B31-F5755CF9C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24" y="419313"/>
            <a:ext cx="10414860" cy="1068525"/>
          </a:xfrm>
        </p:spPr>
        <p:txBody>
          <a:bodyPr>
            <a:noAutofit/>
          </a:bodyPr>
          <a:lstStyle/>
          <a:p>
            <a:r>
              <a:rPr lang="en-US" sz="5400" dirty="0"/>
              <a:t>Perturbation – two main approaches </a:t>
            </a:r>
            <a:endParaRPr lang="nb-NO" sz="5400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3BAC6F1A-B593-EABC-6F30-9CD40063ADB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9784" y="1681568"/>
            <a:ext cx="11662474" cy="422146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All cells in the output are changed independently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+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Good control over the noise added to each cell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-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Additive relationships are not preserved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nb-NO" sz="2200" b="1" dirty="0">
                <a:solidFill>
                  <a:srgbClr val="0000FF"/>
                </a:solidFill>
                <a:latin typeface="Lucida Console" panose="020B0609040504020204" pitchFamily="49" charset="0"/>
              </a:rPr>
              <a:t>•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Cells based on the same contributors should be perturbed identically</a:t>
            </a:r>
          </a:p>
          <a:p>
            <a:pPr marL="252050" lvl="1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3000" dirty="0"/>
              <a:t>The underlying microdata are changed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+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Additive relationships are preserved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+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Cells based on the same contributors are automatically perturbed identically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-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Difficult to control the amount of noise added to each cell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nb-NO" sz="2200" b="1" dirty="0">
                <a:solidFill>
                  <a:srgbClr val="0000FF"/>
                </a:solidFill>
                <a:latin typeface="Lucida Console" panose="020B0609040504020204" pitchFamily="49" charset="0"/>
              </a:rPr>
              <a:t>•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The disclosure risk relates to the published tables, not to the microdata</a:t>
            </a:r>
            <a:endParaRPr lang="nb-NO" sz="3000" dirty="0"/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22CBF12D-194E-2A14-F0E7-FF1C649591B8}"/>
              </a:ext>
            </a:extLst>
          </p:cNvPr>
          <p:cNvSpPr txBox="1">
            <a:spLocks/>
          </p:cNvSpPr>
          <p:nvPr/>
        </p:nvSpPr>
        <p:spPr>
          <a:xfrm>
            <a:off x="8231642" y="3657601"/>
            <a:ext cx="2880642" cy="660400"/>
          </a:xfrm>
          <a:prstGeom prst="wedgeRoundRectCallout">
            <a:avLst>
              <a:gd name="adj1" fmla="val -168149"/>
              <a:gd name="adj2" fmla="val -71402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In other words, cells that aggregate the same underlying records</a:t>
            </a:r>
          </a:p>
        </p:txBody>
      </p:sp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08818931-CD53-AFE1-6D81-6FF9FCD9BC54}"/>
              </a:ext>
            </a:extLst>
          </p:cNvPr>
          <p:cNvSpPr txBox="1">
            <a:spLocks/>
          </p:cNvSpPr>
          <p:nvPr/>
        </p:nvSpPr>
        <p:spPr>
          <a:xfrm>
            <a:off x="519051" y="2076332"/>
            <a:ext cx="11272432" cy="4020430"/>
          </a:xfrm>
          <a:custGeom>
            <a:avLst/>
            <a:gdLst>
              <a:gd name="connsiteX0" fmla="*/ 0 w 11272432"/>
              <a:gd name="connsiteY0" fmla="*/ 406535 h 2439161"/>
              <a:gd name="connsiteX1" fmla="*/ 406535 w 11272432"/>
              <a:gd name="connsiteY1" fmla="*/ 0 h 2439161"/>
              <a:gd name="connsiteX2" fmla="*/ 1878739 w 11272432"/>
              <a:gd name="connsiteY2" fmla="*/ 0 h 2439161"/>
              <a:gd name="connsiteX3" fmla="*/ 117571 w 11272432"/>
              <a:gd name="connsiteY3" fmla="*/ -1327269 h 2439161"/>
              <a:gd name="connsiteX4" fmla="*/ 4696847 w 11272432"/>
              <a:gd name="connsiteY4" fmla="*/ 0 h 2439161"/>
              <a:gd name="connsiteX5" fmla="*/ 10865897 w 11272432"/>
              <a:gd name="connsiteY5" fmla="*/ 0 h 2439161"/>
              <a:gd name="connsiteX6" fmla="*/ 11272432 w 11272432"/>
              <a:gd name="connsiteY6" fmla="*/ 406535 h 2439161"/>
              <a:gd name="connsiteX7" fmla="*/ 11272432 w 11272432"/>
              <a:gd name="connsiteY7" fmla="*/ 406527 h 2439161"/>
              <a:gd name="connsiteX8" fmla="*/ 11272432 w 11272432"/>
              <a:gd name="connsiteY8" fmla="*/ 406527 h 2439161"/>
              <a:gd name="connsiteX9" fmla="*/ 11272432 w 11272432"/>
              <a:gd name="connsiteY9" fmla="*/ 1016317 h 2439161"/>
              <a:gd name="connsiteX10" fmla="*/ 11272432 w 11272432"/>
              <a:gd name="connsiteY10" fmla="*/ 2032626 h 2439161"/>
              <a:gd name="connsiteX11" fmla="*/ 10865897 w 11272432"/>
              <a:gd name="connsiteY11" fmla="*/ 2439161 h 2439161"/>
              <a:gd name="connsiteX12" fmla="*/ 4696847 w 11272432"/>
              <a:gd name="connsiteY12" fmla="*/ 2439161 h 2439161"/>
              <a:gd name="connsiteX13" fmla="*/ 1878739 w 11272432"/>
              <a:gd name="connsiteY13" fmla="*/ 2439161 h 2439161"/>
              <a:gd name="connsiteX14" fmla="*/ 1878739 w 11272432"/>
              <a:gd name="connsiteY14" fmla="*/ 2439161 h 2439161"/>
              <a:gd name="connsiteX15" fmla="*/ 406535 w 11272432"/>
              <a:gd name="connsiteY15" fmla="*/ 2439161 h 2439161"/>
              <a:gd name="connsiteX16" fmla="*/ 0 w 11272432"/>
              <a:gd name="connsiteY16" fmla="*/ 2032626 h 2439161"/>
              <a:gd name="connsiteX17" fmla="*/ 0 w 11272432"/>
              <a:gd name="connsiteY17" fmla="*/ 1016317 h 2439161"/>
              <a:gd name="connsiteX18" fmla="*/ 0 w 11272432"/>
              <a:gd name="connsiteY18" fmla="*/ 406527 h 2439161"/>
              <a:gd name="connsiteX19" fmla="*/ 0 w 11272432"/>
              <a:gd name="connsiteY19" fmla="*/ 406527 h 2439161"/>
              <a:gd name="connsiteX20" fmla="*/ 0 w 11272432"/>
              <a:gd name="connsiteY20" fmla="*/ 406535 h 2439161"/>
              <a:gd name="connsiteX0" fmla="*/ 0 w 11272432"/>
              <a:gd name="connsiteY0" fmla="*/ 1733804 h 3766430"/>
              <a:gd name="connsiteX1" fmla="*/ 406535 w 11272432"/>
              <a:gd name="connsiteY1" fmla="*/ 1327269 h 3766430"/>
              <a:gd name="connsiteX2" fmla="*/ 591806 w 11272432"/>
              <a:gd name="connsiteY2" fmla="*/ 1335735 h 3766430"/>
              <a:gd name="connsiteX3" fmla="*/ 117571 w 11272432"/>
              <a:gd name="connsiteY3" fmla="*/ 0 h 3766430"/>
              <a:gd name="connsiteX4" fmla="*/ 4696847 w 11272432"/>
              <a:gd name="connsiteY4" fmla="*/ 1327269 h 3766430"/>
              <a:gd name="connsiteX5" fmla="*/ 10865897 w 11272432"/>
              <a:gd name="connsiteY5" fmla="*/ 1327269 h 3766430"/>
              <a:gd name="connsiteX6" fmla="*/ 11272432 w 11272432"/>
              <a:gd name="connsiteY6" fmla="*/ 1733804 h 3766430"/>
              <a:gd name="connsiteX7" fmla="*/ 11272432 w 11272432"/>
              <a:gd name="connsiteY7" fmla="*/ 1733796 h 3766430"/>
              <a:gd name="connsiteX8" fmla="*/ 11272432 w 11272432"/>
              <a:gd name="connsiteY8" fmla="*/ 1733796 h 3766430"/>
              <a:gd name="connsiteX9" fmla="*/ 11272432 w 11272432"/>
              <a:gd name="connsiteY9" fmla="*/ 2343586 h 3766430"/>
              <a:gd name="connsiteX10" fmla="*/ 11272432 w 11272432"/>
              <a:gd name="connsiteY10" fmla="*/ 3359895 h 3766430"/>
              <a:gd name="connsiteX11" fmla="*/ 10865897 w 11272432"/>
              <a:gd name="connsiteY11" fmla="*/ 3766430 h 3766430"/>
              <a:gd name="connsiteX12" fmla="*/ 4696847 w 11272432"/>
              <a:gd name="connsiteY12" fmla="*/ 3766430 h 3766430"/>
              <a:gd name="connsiteX13" fmla="*/ 1878739 w 11272432"/>
              <a:gd name="connsiteY13" fmla="*/ 3766430 h 3766430"/>
              <a:gd name="connsiteX14" fmla="*/ 1878739 w 11272432"/>
              <a:gd name="connsiteY14" fmla="*/ 3766430 h 3766430"/>
              <a:gd name="connsiteX15" fmla="*/ 406535 w 11272432"/>
              <a:gd name="connsiteY15" fmla="*/ 3766430 h 3766430"/>
              <a:gd name="connsiteX16" fmla="*/ 0 w 11272432"/>
              <a:gd name="connsiteY16" fmla="*/ 3359895 h 3766430"/>
              <a:gd name="connsiteX17" fmla="*/ 0 w 11272432"/>
              <a:gd name="connsiteY17" fmla="*/ 2343586 h 3766430"/>
              <a:gd name="connsiteX18" fmla="*/ 0 w 11272432"/>
              <a:gd name="connsiteY18" fmla="*/ 1733796 h 3766430"/>
              <a:gd name="connsiteX19" fmla="*/ 0 w 11272432"/>
              <a:gd name="connsiteY19" fmla="*/ 1733796 h 3766430"/>
              <a:gd name="connsiteX20" fmla="*/ 0 w 11272432"/>
              <a:gd name="connsiteY20" fmla="*/ 1733804 h 3766430"/>
              <a:gd name="connsiteX0" fmla="*/ 0 w 11272432"/>
              <a:gd name="connsiteY0" fmla="*/ 1733804 h 3766430"/>
              <a:gd name="connsiteX1" fmla="*/ 406535 w 11272432"/>
              <a:gd name="connsiteY1" fmla="*/ 1327269 h 3766430"/>
              <a:gd name="connsiteX2" fmla="*/ 591806 w 11272432"/>
              <a:gd name="connsiteY2" fmla="*/ 1335735 h 3766430"/>
              <a:gd name="connsiteX3" fmla="*/ 117571 w 11272432"/>
              <a:gd name="connsiteY3" fmla="*/ 0 h 3766430"/>
              <a:gd name="connsiteX4" fmla="*/ 819114 w 11272432"/>
              <a:gd name="connsiteY4" fmla="*/ 1284935 h 3766430"/>
              <a:gd name="connsiteX5" fmla="*/ 10865897 w 11272432"/>
              <a:gd name="connsiteY5" fmla="*/ 1327269 h 3766430"/>
              <a:gd name="connsiteX6" fmla="*/ 11272432 w 11272432"/>
              <a:gd name="connsiteY6" fmla="*/ 1733804 h 3766430"/>
              <a:gd name="connsiteX7" fmla="*/ 11272432 w 11272432"/>
              <a:gd name="connsiteY7" fmla="*/ 1733796 h 3766430"/>
              <a:gd name="connsiteX8" fmla="*/ 11272432 w 11272432"/>
              <a:gd name="connsiteY8" fmla="*/ 1733796 h 3766430"/>
              <a:gd name="connsiteX9" fmla="*/ 11272432 w 11272432"/>
              <a:gd name="connsiteY9" fmla="*/ 2343586 h 3766430"/>
              <a:gd name="connsiteX10" fmla="*/ 11272432 w 11272432"/>
              <a:gd name="connsiteY10" fmla="*/ 3359895 h 3766430"/>
              <a:gd name="connsiteX11" fmla="*/ 10865897 w 11272432"/>
              <a:gd name="connsiteY11" fmla="*/ 3766430 h 3766430"/>
              <a:gd name="connsiteX12" fmla="*/ 4696847 w 11272432"/>
              <a:gd name="connsiteY12" fmla="*/ 3766430 h 3766430"/>
              <a:gd name="connsiteX13" fmla="*/ 1878739 w 11272432"/>
              <a:gd name="connsiteY13" fmla="*/ 3766430 h 3766430"/>
              <a:gd name="connsiteX14" fmla="*/ 1878739 w 11272432"/>
              <a:gd name="connsiteY14" fmla="*/ 3766430 h 3766430"/>
              <a:gd name="connsiteX15" fmla="*/ 406535 w 11272432"/>
              <a:gd name="connsiteY15" fmla="*/ 3766430 h 3766430"/>
              <a:gd name="connsiteX16" fmla="*/ 0 w 11272432"/>
              <a:gd name="connsiteY16" fmla="*/ 3359895 h 3766430"/>
              <a:gd name="connsiteX17" fmla="*/ 0 w 11272432"/>
              <a:gd name="connsiteY17" fmla="*/ 2343586 h 3766430"/>
              <a:gd name="connsiteX18" fmla="*/ 0 w 11272432"/>
              <a:gd name="connsiteY18" fmla="*/ 1733796 h 3766430"/>
              <a:gd name="connsiteX19" fmla="*/ 0 w 11272432"/>
              <a:gd name="connsiteY19" fmla="*/ 1733796 h 3766430"/>
              <a:gd name="connsiteX20" fmla="*/ 0 w 11272432"/>
              <a:gd name="connsiteY20" fmla="*/ 1733804 h 3766430"/>
              <a:gd name="connsiteX0" fmla="*/ 0 w 11272432"/>
              <a:gd name="connsiteY0" fmla="*/ 1987804 h 4020430"/>
              <a:gd name="connsiteX1" fmla="*/ 406535 w 11272432"/>
              <a:gd name="connsiteY1" fmla="*/ 1581269 h 4020430"/>
              <a:gd name="connsiteX2" fmla="*/ 591806 w 11272432"/>
              <a:gd name="connsiteY2" fmla="*/ 1589735 h 4020430"/>
              <a:gd name="connsiteX3" fmla="*/ 142971 w 11272432"/>
              <a:gd name="connsiteY3" fmla="*/ 0 h 4020430"/>
              <a:gd name="connsiteX4" fmla="*/ 819114 w 11272432"/>
              <a:gd name="connsiteY4" fmla="*/ 1538935 h 4020430"/>
              <a:gd name="connsiteX5" fmla="*/ 10865897 w 11272432"/>
              <a:gd name="connsiteY5" fmla="*/ 1581269 h 4020430"/>
              <a:gd name="connsiteX6" fmla="*/ 11272432 w 11272432"/>
              <a:gd name="connsiteY6" fmla="*/ 1987804 h 4020430"/>
              <a:gd name="connsiteX7" fmla="*/ 11272432 w 11272432"/>
              <a:gd name="connsiteY7" fmla="*/ 1987796 h 4020430"/>
              <a:gd name="connsiteX8" fmla="*/ 11272432 w 11272432"/>
              <a:gd name="connsiteY8" fmla="*/ 1987796 h 4020430"/>
              <a:gd name="connsiteX9" fmla="*/ 11272432 w 11272432"/>
              <a:gd name="connsiteY9" fmla="*/ 2597586 h 4020430"/>
              <a:gd name="connsiteX10" fmla="*/ 11272432 w 11272432"/>
              <a:gd name="connsiteY10" fmla="*/ 3613895 h 4020430"/>
              <a:gd name="connsiteX11" fmla="*/ 10865897 w 11272432"/>
              <a:gd name="connsiteY11" fmla="*/ 4020430 h 4020430"/>
              <a:gd name="connsiteX12" fmla="*/ 4696847 w 11272432"/>
              <a:gd name="connsiteY12" fmla="*/ 4020430 h 4020430"/>
              <a:gd name="connsiteX13" fmla="*/ 1878739 w 11272432"/>
              <a:gd name="connsiteY13" fmla="*/ 4020430 h 4020430"/>
              <a:gd name="connsiteX14" fmla="*/ 1878739 w 11272432"/>
              <a:gd name="connsiteY14" fmla="*/ 4020430 h 4020430"/>
              <a:gd name="connsiteX15" fmla="*/ 406535 w 11272432"/>
              <a:gd name="connsiteY15" fmla="*/ 4020430 h 4020430"/>
              <a:gd name="connsiteX16" fmla="*/ 0 w 11272432"/>
              <a:gd name="connsiteY16" fmla="*/ 3613895 h 4020430"/>
              <a:gd name="connsiteX17" fmla="*/ 0 w 11272432"/>
              <a:gd name="connsiteY17" fmla="*/ 2597586 h 4020430"/>
              <a:gd name="connsiteX18" fmla="*/ 0 w 11272432"/>
              <a:gd name="connsiteY18" fmla="*/ 1987796 h 4020430"/>
              <a:gd name="connsiteX19" fmla="*/ 0 w 11272432"/>
              <a:gd name="connsiteY19" fmla="*/ 1987796 h 4020430"/>
              <a:gd name="connsiteX20" fmla="*/ 0 w 11272432"/>
              <a:gd name="connsiteY20" fmla="*/ 1987804 h 4020430"/>
              <a:gd name="connsiteX0" fmla="*/ 0 w 11272432"/>
              <a:gd name="connsiteY0" fmla="*/ 1987804 h 4020430"/>
              <a:gd name="connsiteX1" fmla="*/ 406535 w 11272432"/>
              <a:gd name="connsiteY1" fmla="*/ 1581269 h 4020430"/>
              <a:gd name="connsiteX2" fmla="*/ 591806 w 11272432"/>
              <a:gd name="connsiteY2" fmla="*/ 1589735 h 4020430"/>
              <a:gd name="connsiteX3" fmla="*/ 142971 w 11272432"/>
              <a:gd name="connsiteY3" fmla="*/ 0 h 4020430"/>
              <a:gd name="connsiteX4" fmla="*/ 819114 w 11272432"/>
              <a:gd name="connsiteY4" fmla="*/ 1538935 h 4020430"/>
              <a:gd name="connsiteX5" fmla="*/ 10865897 w 11272432"/>
              <a:gd name="connsiteY5" fmla="*/ 1581269 h 4020430"/>
              <a:gd name="connsiteX6" fmla="*/ 11272432 w 11272432"/>
              <a:gd name="connsiteY6" fmla="*/ 1987804 h 4020430"/>
              <a:gd name="connsiteX7" fmla="*/ 11272432 w 11272432"/>
              <a:gd name="connsiteY7" fmla="*/ 1987796 h 4020430"/>
              <a:gd name="connsiteX8" fmla="*/ 11272432 w 11272432"/>
              <a:gd name="connsiteY8" fmla="*/ 1987796 h 4020430"/>
              <a:gd name="connsiteX9" fmla="*/ 11272432 w 11272432"/>
              <a:gd name="connsiteY9" fmla="*/ 2597586 h 4020430"/>
              <a:gd name="connsiteX10" fmla="*/ 11272432 w 11272432"/>
              <a:gd name="connsiteY10" fmla="*/ 3613895 h 4020430"/>
              <a:gd name="connsiteX11" fmla="*/ 10865897 w 11272432"/>
              <a:gd name="connsiteY11" fmla="*/ 4020430 h 4020430"/>
              <a:gd name="connsiteX12" fmla="*/ 4696847 w 11272432"/>
              <a:gd name="connsiteY12" fmla="*/ 4020430 h 4020430"/>
              <a:gd name="connsiteX13" fmla="*/ 1878739 w 11272432"/>
              <a:gd name="connsiteY13" fmla="*/ 4020430 h 4020430"/>
              <a:gd name="connsiteX14" fmla="*/ 1878739 w 11272432"/>
              <a:gd name="connsiteY14" fmla="*/ 4020430 h 4020430"/>
              <a:gd name="connsiteX15" fmla="*/ 406535 w 11272432"/>
              <a:gd name="connsiteY15" fmla="*/ 4020430 h 4020430"/>
              <a:gd name="connsiteX16" fmla="*/ 0 w 11272432"/>
              <a:gd name="connsiteY16" fmla="*/ 3613895 h 4020430"/>
              <a:gd name="connsiteX17" fmla="*/ 0 w 11272432"/>
              <a:gd name="connsiteY17" fmla="*/ 2597586 h 4020430"/>
              <a:gd name="connsiteX18" fmla="*/ 0 w 11272432"/>
              <a:gd name="connsiteY18" fmla="*/ 1987796 h 4020430"/>
              <a:gd name="connsiteX19" fmla="*/ 0 w 11272432"/>
              <a:gd name="connsiteY19" fmla="*/ 1987796 h 4020430"/>
              <a:gd name="connsiteX20" fmla="*/ 0 w 11272432"/>
              <a:gd name="connsiteY20" fmla="*/ 1987804 h 4020430"/>
              <a:gd name="connsiteX0" fmla="*/ 0 w 11272432"/>
              <a:gd name="connsiteY0" fmla="*/ 1987804 h 4020430"/>
              <a:gd name="connsiteX1" fmla="*/ 406535 w 11272432"/>
              <a:gd name="connsiteY1" fmla="*/ 1581269 h 4020430"/>
              <a:gd name="connsiteX2" fmla="*/ 591806 w 11272432"/>
              <a:gd name="connsiteY2" fmla="*/ 1589735 h 4020430"/>
              <a:gd name="connsiteX3" fmla="*/ 142971 w 11272432"/>
              <a:gd name="connsiteY3" fmla="*/ 0 h 4020430"/>
              <a:gd name="connsiteX4" fmla="*/ 819114 w 11272432"/>
              <a:gd name="connsiteY4" fmla="*/ 1538935 h 4020430"/>
              <a:gd name="connsiteX5" fmla="*/ 10865897 w 11272432"/>
              <a:gd name="connsiteY5" fmla="*/ 1581269 h 4020430"/>
              <a:gd name="connsiteX6" fmla="*/ 11272432 w 11272432"/>
              <a:gd name="connsiteY6" fmla="*/ 1987804 h 4020430"/>
              <a:gd name="connsiteX7" fmla="*/ 11272432 w 11272432"/>
              <a:gd name="connsiteY7" fmla="*/ 1987796 h 4020430"/>
              <a:gd name="connsiteX8" fmla="*/ 11272432 w 11272432"/>
              <a:gd name="connsiteY8" fmla="*/ 1987796 h 4020430"/>
              <a:gd name="connsiteX9" fmla="*/ 11272432 w 11272432"/>
              <a:gd name="connsiteY9" fmla="*/ 2597586 h 4020430"/>
              <a:gd name="connsiteX10" fmla="*/ 11272432 w 11272432"/>
              <a:gd name="connsiteY10" fmla="*/ 3613895 h 4020430"/>
              <a:gd name="connsiteX11" fmla="*/ 10865897 w 11272432"/>
              <a:gd name="connsiteY11" fmla="*/ 4020430 h 4020430"/>
              <a:gd name="connsiteX12" fmla="*/ 4696847 w 11272432"/>
              <a:gd name="connsiteY12" fmla="*/ 4020430 h 4020430"/>
              <a:gd name="connsiteX13" fmla="*/ 1878739 w 11272432"/>
              <a:gd name="connsiteY13" fmla="*/ 4020430 h 4020430"/>
              <a:gd name="connsiteX14" fmla="*/ 1878739 w 11272432"/>
              <a:gd name="connsiteY14" fmla="*/ 4020430 h 4020430"/>
              <a:gd name="connsiteX15" fmla="*/ 406535 w 11272432"/>
              <a:gd name="connsiteY15" fmla="*/ 4020430 h 4020430"/>
              <a:gd name="connsiteX16" fmla="*/ 0 w 11272432"/>
              <a:gd name="connsiteY16" fmla="*/ 3613895 h 4020430"/>
              <a:gd name="connsiteX17" fmla="*/ 0 w 11272432"/>
              <a:gd name="connsiteY17" fmla="*/ 2597586 h 4020430"/>
              <a:gd name="connsiteX18" fmla="*/ 0 w 11272432"/>
              <a:gd name="connsiteY18" fmla="*/ 1987796 h 4020430"/>
              <a:gd name="connsiteX19" fmla="*/ 0 w 11272432"/>
              <a:gd name="connsiteY19" fmla="*/ 1987796 h 4020430"/>
              <a:gd name="connsiteX20" fmla="*/ 0 w 11272432"/>
              <a:gd name="connsiteY20" fmla="*/ 1987804 h 402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272432" h="4020430">
                <a:moveTo>
                  <a:pt x="0" y="1987804"/>
                </a:moveTo>
                <a:cubicBezTo>
                  <a:pt x="0" y="1763281"/>
                  <a:pt x="182012" y="1581269"/>
                  <a:pt x="406535" y="1581269"/>
                </a:cubicBezTo>
                <a:lnTo>
                  <a:pt x="591806" y="1589735"/>
                </a:lnTo>
                <a:cubicBezTo>
                  <a:pt x="442194" y="1059823"/>
                  <a:pt x="-206950" y="496045"/>
                  <a:pt x="142971" y="0"/>
                </a:cubicBezTo>
                <a:cubicBezTo>
                  <a:pt x="12752" y="750045"/>
                  <a:pt x="593733" y="1025957"/>
                  <a:pt x="819114" y="1538935"/>
                </a:cubicBezTo>
                <a:lnTo>
                  <a:pt x="10865897" y="1581269"/>
                </a:lnTo>
                <a:cubicBezTo>
                  <a:pt x="11090420" y="1581269"/>
                  <a:pt x="11272432" y="1763281"/>
                  <a:pt x="11272432" y="1987804"/>
                </a:cubicBezTo>
                <a:lnTo>
                  <a:pt x="11272432" y="1987796"/>
                </a:lnTo>
                <a:lnTo>
                  <a:pt x="11272432" y="1987796"/>
                </a:lnTo>
                <a:lnTo>
                  <a:pt x="11272432" y="2597586"/>
                </a:lnTo>
                <a:lnTo>
                  <a:pt x="11272432" y="3613895"/>
                </a:lnTo>
                <a:cubicBezTo>
                  <a:pt x="11272432" y="3838418"/>
                  <a:pt x="11090420" y="4020430"/>
                  <a:pt x="10865897" y="4020430"/>
                </a:cubicBezTo>
                <a:lnTo>
                  <a:pt x="4696847" y="4020430"/>
                </a:lnTo>
                <a:lnTo>
                  <a:pt x="1878739" y="4020430"/>
                </a:lnTo>
                <a:lnTo>
                  <a:pt x="1878739" y="4020430"/>
                </a:lnTo>
                <a:lnTo>
                  <a:pt x="406535" y="4020430"/>
                </a:lnTo>
                <a:cubicBezTo>
                  <a:pt x="182012" y="4020430"/>
                  <a:pt x="0" y="3838418"/>
                  <a:pt x="0" y="3613895"/>
                </a:cubicBezTo>
                <a:lnTo>
                  <a:pt x="0" y="2597586"/>
                </a:lnTo>
                <a:lnTo>
                  <a:pt x="0" y="1987796"/>
                </a:lnTo>
                <a:lnTo>
                  <a:pt x="0" y="1987796"/>
                </a:lnTo>
                <a:lnTo>
                  <a:pt x="0" y="1987804"/>
                </a:lnTo>
                <a:close/>
              </a:path>
            </a:pathLst>
          </a:cu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 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            </a:t>
            </a:r>
            <a:r>
              <a:rPr lang="en-US" dirty="0">
                <a:solidFill>
                  <a:schemeClr val="tx1"/>
                </a:solidFill>
              </a:rPr>
              <a:t>A common method is the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              Cell Key Method   </a:t>
            </a:r>
          </a:p>
        </p:txBody>
      </p:sp>
    </p:spTree>
    <p:extLst>
      <p:ext uri="{BB962C8B-B14F-4D97-AF65-F5344CB8AC3E}">
        <p14:creationId xmlns:p14="http://schemas.microsoft.com/office/powerpoint/2010/main" val="75238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7C53A6EB-0D5A-3779-166A-6A5CAFA5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0938" y="738451"/>
            <a:ext cx="5453405" cy="1311128"/>
          </a:xfrm>
        </p:spPr>
        <p:txBody>
          <a:bodyPr>
            <a:normAutofit fontScale="90000"/>
          </a:bodyPr>
          <a:lstStyle/>
          <a:p>
            <a:r>
              <a:rPr lang="en-US" sz="5400" noProof="0" dirty="0"/>
              <a:t>Cell Key Method </a:t>
            </a:r>
            <a:br>
              <a:rPr lang="en-US" noProof="0" dirty="0"/>
            </a:br>
            <a:r>
              <a:rPr lang="en-US" noProof="0" dirty="0"/>
              <a:t>– distributions </a:t>
            </a:r>
          </a:p>
        </p:txBody>
      </p:sp>
      <p:pic>
        <p:nvPicPr>
          <p:cNvPr id="6" name="Bilde 5" descr="Et bilde som inneholder skjermbilde, tekst, diagram, design&#10;&#10;KI-generert innhold kan være feil.">
            <a:extLst>
              <a:ext uri="{FF2B5EF4-FFF2-40B4-BE49-F238E27FC236}">
                <a16:creationId xmlns:a16="http://schemas.microsoft.com/office/drawing/2014/main" id="{9CB58AA3-0FD3-C466-F501-8900662EB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57" y="327711"/>
            <a:ext cx="3810000" cy="28575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5844CD3D-AB1A-7BEC-C684-D9024C694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578" y="3508900"/>
            <a:ext cx="3810000" cy="285750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36780BD0-AFEB-79AF-9405-93AB12D85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1414" y="3185211"/>
            <a:ext cx="3810000" cy="2857500"/>
          </a:xfrm>
          <a:prstGeom prst="rect">
            <a:avLst/>
          </a:prstGeom>
        </p:spPr>
      </p:pic>
      <p:grpSp>
        <p:nvGrpSpPr>
          <p:cNvPr id="13" name="Gruppe 12">
            <a:extLst>
              <a:ext uri="{FF2B5EF4-FFF2-40B4-BE49-F238E27FC236}">
                <a16:creationId xmlns:a16="http://schemas.microsoft.com/office/drawing/2014/main" id="{6CBE4876-E43E-1A6C-EF5E-720AB38AF881}"/>
              </a:ext>
            </a:extLst>
          </p:cNvPr>
          <p:cNvGrpSpPr/>
          <p:nvPr/>
        </p:nvGrpSpPr>
        <p:grpSpPr>
          <a:xfrm>
            <a:off x="2863571" y="4246133"/>
            <a:ext cx="3129324" cy="769441"/>
            <a:chOff x="2548131" y="1076169"/>
            <a:chExt cx="3129324" cy="769441"/>
          </a:xfrm>
        </p:grpSpPr>
        <p:sp>
          <p:nvSpPr>
            <p:cNvPr id="10" name="TekstSylinder 9">
              <a:extLst>
                <a:ext uri="{FF2B5EF4-FFF2-40B4-BE49-F238E27FC236}">
                  <a16:creationId xmlns:a16="http://schemas.microsoft.com/office/drawing/2014/main" id="{1A751087-D8CD-3970-9DB2-94EA5068D48C}"/>
                </a:ext>
              </a:extLst>
            </p:cNvPr>
            <p:cNvSpPr txBox="1"/>
            <p:nvPr/>
          </p:nvSpPr>
          <p:spPr>
            <a:xfrm>
              <a:off x="2548131" y="1076169"/>
              <a:ext cx="129006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200" noProof="0" dirty="0"/>
                <a:t>original count</a:t>
              </a:r>
              <a:endParaRPr lang="en-US" sz="3000" b="1" noProof="0" dirty="0"/>
            </a:p>
          </p:txBody>
        </p:sp>
        <p:sp>
          <p:nvSpPr>
            <p:cNvPr id="12" name="TekstSylinder 11">
              <a:extLst>
                <a:ext uri="{FF2B5EF4-FFF2-40B4-BE49-F238E27FC236}">
                  <a16:creationId xmlns:a16="http://schemas.microsoft.com/office/drawing/2014/main" id="{16AB18E5-A7F4-CE51-90FD-A89560690185}"/>
                </a:ext>
              </a:extLst>
            </p:cNvPr>
            <p:cNvSpPr txBox="1"/>
            <p:nvPr/>
          </p:nvSpPr>
          <p:spPr>
            <a:xfrm>
              <a:off x="3886384" y="1183117"/>
              <a:ext cx="179107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noProof="0" dirty="0"/>
                <a:t>= </a:t>
              </a:r>
              <a:r>
                <a:rPr lang="en-US" sz="3000" b="1" dirty="0"/>
                <a:t>3</a:t>
              </a:r>
              <a:endParaRPr lang="en-US" sz="3000" b="1" noProof="0" dirty="0"/>
            </a:p>
          </p:txBody>
        </p:sp>
      </p:grp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386AFD59-91EC-0FE3-D5EE-1D9B3E1295F9}"/>
              </a:ext>
            </a:extLst>
          </p:cNvPr>
          <p:cNvGrpSpPr/>
          <p:nvPr/>
        </p:nvGrpSpPr>
        <p:grpSpPr>
          <a:xfrm>
            <a:off x="2443578" y="1183117"/>
            <a:ext cx="3129324" cy="769441"/>
            <a:chOff x="2548131" y="1076169"/>
            <a:chExt cx="3129324" cy="769441"/>
          </a:xfrm>
        </p:grpSpPr>
        <p:sp>
          <p:nvSpPr>
            <p:cNvPr id="15" name="TekstSylinder 14">
              <a:extLst>
                <a:ext uri="{FF2B5EF4-FFF2-40B4-BE49-F238E27FC236}">
                  <a16:creationId xmlns:a16="http://schemas.microsoft.com/office/drawing/2014/main" id="{E6D6D4FD-E056-292B-8AF0-1CC106086207}"/>
                </a:ext>
              </a:extLst>
            </p:cNvPr>
            <p:cNvSpPr txBox="1"/>
            <p:nvPr/>
          </p:nvSpPr>
          <p:spPr>
            <a:xfrm>
              <a:off x="2548131" y="1076169"/>
              <a:ext cx="129006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200" noProof="0" dirty="0"/>
                <a:t>original count</a:t>
              </a:r>
              <a:endParaRPr lang="en-US" sz="3000" b="1" noProof="0" dirty="0"/>
            </a:p>
          </p:txBody>
        </p:sp>
        <p:sp>
          <p:nvSpPr>
            <p:cNvPr id="16" name="TekstSylinder 15">
              <a:extLst>
                <a:ext uri="{FF2B5EF4-FFF2-40B4-BE49-F238E27FC236}">
                  <a16:creationId xmlns:a16="http://schemas.microsoft.com/office/drawing/2014/main" id="{8F10BCCF-C3BD-300F-4028-50C9D43348A1}"/>
                </a:ext>
              </a:extLst>
            </p:cNvPr>
            <p:cNvSpPr txBox="1"/>
            <p:nvPr/>
          </p:nvSpPr>
          <p:spPr>
            <a:xfrm>
              <a:off x="3886384" y="1183117"/>
              <a:ext cx="179107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noProof="0" dirty="0"/>
                <a:t>= </a:t>
              </a:r>
              <a:r>
                <a:rPr lang="en-US" sz="3000" b="1" noProof="0" dirty="0"/>
                <a:t>1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611ABB4B-8498-2B38-0FD6-CB403968913D}"/>
              </a:ext>
            </a:extLst>
          </p:cNvPr>
          <p:cNvGrpSpPr/>
          <p:nvPr/>
        </p:nvGrpSpPr>
        <p:grpSpPr>
          <a:xfrm>
            <a:off x="8386089" y="3675721"/>
            <a:ext cx="3129324" cy="769441"/>
            <a:chOff x="2548131" y="1076169"/>
            <a:chExt cx="3129324" cy="769441"/>
          </a:xfrm>
        </p:grpSpPr>
        <p:sp>
          <p:nvSpPr>
            <p:cNvPr id="18" name="TekstSylinder 17">
              <a:extLst>
                <a:ext uri="{FF2B5EF4-FFF2-40B4-BE49-F238E27FC236}">
                  <a16:creationId xmlns:a16="http://schemas.microsoft.com/office/drawing/2014/main" id="{B06106FF-088A-79D8-5704-C5FCFD82DD06}"/>
                </a:ext>
              </a:extLst>
            </p:cNvPr>
            <p:cNvSpPr txBox="1"/>
            <p:nvPr/>
          </p:nvSpPr>
          <p:spPr>
            <a:xfrm>
              <a:off x="2548131" y="1076169"/>
              <a:ext cx="129006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200" noProof="0" dirty="0"/>
                <a:t>original count</a:t>
              </a:r>
              <a:endParaRPr lang="en-US" sz="3000" b="1" noProof="0" dirty="0"/>
            </a:p>
          </p:txBody>
        </p:sp>
        <p:sp>
          <p:nvSpPr>
            <p:cNvPr id="19" name="TekstSylinder 18">
              <a:extLst>
                <a:ext uri="{FF2B5EF4-FFF2-40B4-BE49-F238E27FC236}">
                  <a16:creationId xmlns:a16="http://schemas.microsoft.com/office/drawing/2014/main" id="{0CEB75A0-4C29-4C55-4C51-1D6FAEE3E86B}"/>
                </a:ext>
              </a:extLst>
            </p:cNvPr>
            <p:cNvSpPr txBox="1"/>
            <p:nvPr/>
          </p:nvSpPr>
          <p:spPr>
            <a:xfrm>
              <a:off x="3886384" y="1183117"/>
              <a:ext cx="179107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noProof="0" dirty="0"/>
                <a:t>= </a:t>
              </a:r>
              <a:r>
                <a:rPr lang="en-US" sz="3000" b="1" noProof="0" dirty="0"/>
                <a:t>5</a:t>
              </a:r>
            </a:p>
          </p:txBody>
        </p:sp>
      </p:grp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01A083D1-4DC4-729B-FFEF-5130A18830D6}"/>
              </a:ext>
            </a:extLst>
          </p:cNvPr>
          <p:cNvSpPr txBox="1">
            <a:spLocks/>
          </p:cNvSpPr>
          <p:nvPr/>
        </p:nvSpPr>
        <p:spPr>
          <a:xfrm>
            <a:off x="5347467" y="2131528"/>
            <a:ext cx="2880642" cy="939496"/>
          </a:xfrm>
          <a:prstGeom prst="wedgeRoundRectCallout">
            <a:avLst>
              <a:gd name="adj1" fmla="val 10416"/>
              <a:gd name="adj2" fmla="val -31076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The distributions are constructed so that the expected value is correct.</a:t>
            </a:r>
          </a:p>
        </p:txBody>
      </p:sp>
    </p:spTree>
    <p:extLst>
      <p:ext uri="{BB962C8B-B14F-4D97-AF65-F5344CB8AC3E}">
        <p14:creationId xmlns:p14="http://schemas.microsoft.com/office/powerpoint/2010/main" val="6737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DFE85-46BD-2FE3-54B2-13A516217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2E09F5E3-47B2-1802-7B8C-19A95443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0938" y="738451"/>
            <a:ext cx="5453405" cy="1311128"/>
          </a:xfrm>
        </p:spPr>
        <p:txBody>
          <a:bodyPr>
            <a:normAutofit fontScale="90000"/>
          </a:bodyPr>
          <a:lstStyle/>
          <a:p>
            <a:r>
              <a:rPr lang="en-US" sz="5400" noProof="0" dirty="0"/>
              <a:t>Cell Key Method </a:t>
            </a:r>
            <a:br>
              <a:rPr lang="en-US" noProof="0" dirty="0"/>
            </a:br>
            <a:r>
              <a:rPr lang="en-US" noProof="0" dirty="0"/>
              <a:t>– distributions 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D0B1D176-F553-FF26-B52D-DBC14CBBC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7657" y="327711"/>
            <a:ext cx="3810000" cy="28575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3DD827C3-296F-7673-4D97-308048A4F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578" y="3508900"/>
            <a:ext cx="3810000" cy="285750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1AA3E477-347F-F4CE-5519-55CD1FB4B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1414" y="3185211"/>
            <a:ext cx="3810000" cy="2857500"/>
          </a:xfrm>
          <a:prstGeom prst="rect">
            <a:avLst/>
          </a:prstGeom>
        </p:spPr>
      </p:pic>
      <p:grpSp>
        <p:nvGrpSpPr>
          <p:cNvPr id="13" name="Gruppe 12">
            <a:extLst>
              <a:ext uri="{FF2B5EF4-FFF2-40B4-BE49-F238E27FC236}">
                <a16:creationId xmlns:a16="http://schemas.microsoft.com/office/drawing/2014/main" id="{3F14143A-EC8B-B339-0F74-D5A2E07AE52C}"/>
              </a:ext>
            </a:extLst>
          </p:cNvPr>
          <p:cNvGrpSpPr/>
          <p:nvPr/>
        </p:nvGrpSpPr>
        <p:grpSpPr>
          <a:xfrm>
            <a:off x="2863571" y="4246133"/>
            <a:ext cx="3129324" cy="769441"/>
            <a:chOff x="2548131" y="1076169"/>
            <a:chExt cx="3129324" cy="769441"/>
          </a:xfrm>
        </p:grpSpPr>
        <p:sp>
          <p:nvSpPr>
            <p:cNvPr id="10" name="TekstSylinder 9">
              <a:extLst>
                <a:ext uri="{FF2B5EF4-FFF2-40B4-BE49-F238E27FC236}">
                  <a16:creationId xmlns:a16="http://schemas.microsoft.com/office/drawing/2014/main" id="{406654C1-3977-544A-9CF3-A64F4B7AF8FD}"/>
                </a:ext>
              </a:extLst>
            </p:cNvPr>
            <p:cNvSpPr txBox="1"/>
            <p:nvPr/>
          </p:nvSpPr>
          <p:spPr>
            <a:xfrm>
              <a:off x="2548131" y="1076169"/>
              <a:ext cx="129006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200" noProof="0" dirty="0"/>
                <a:t>original count</a:t>
              </a:r>
              <a:endParaRPr lang="en-US" sz="3000" b="1" noProof="0" dirty="0"/>
            </a:p>
          </p:txBody>
        </p:sp>
        <p:sp>
          <p:nvSpPr>
            <p:cNvPr id="12" name="TekstSylinder 11">
              <a:extLst>
                <a:ext uri="{FF2B5EF4-FFF2-40B4-BE49-F238E27FC236}">
                  <a16:creationId xmlns:a16="http://schemas.microsoft.com/office/drawing/2014/main" id="{AED4C30E-89AC-3135-B762-39441C33B227}"/>
                </a:ext>
              </a:extLst>
            </p:cNvPr>
            <p:cNvSpPr txBox="1"/>
            <p:nvPr/>
          </p:nvSpPr>
          <p:spPr>
            <a:xfrm>
              <a:off x="3886384" y="1183117"/>
              <a:ext cx="179107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noProof="0" dirty="0"/>
                <a:t>= </a:t>
              </a:r>
              <a:r>
                <a:rPr lang="en-US" sz="3000" b="1" dirty="0"/>
                <a:t>3</a:t>
              </a:r>
              <a:endParaRPr lang="en-US" sz="3000" b="1" noProof="0" dirty="0"/>
            </a:p>
          </p:txBody>
        </p:sp>
      </p:grp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E58C33C0-224B-1873-3C37-9F6A0B3ECD44}"/>
              </a:ext>
            </a:extLst>
          </p:cNvPr>
          <p:cNvGrpSpPr/>
          <p:nvPr/>
        </p:nvGrpSpPr>
        <p:grpSpPr>
          <a:xfrm>
            <a:off x="2443578" y="1183117"/>
            <a:ext cx="3129324" cy="769441"/>
            <a:chOff x="2548131" y="1076169"/>
            <a:chExt cx="3129324" cy="769441"/>
          </a:xfrm>
        </p:grpSpPr>
        <p:sp>
          <p:nvSpPr>
            <p:cNvPr id="15" name="TekstSylinder 14">
              <a:extLst>
                <a:ext uri="{FF2B5EF4-FFF2-40B4-BE49-F238E27FC236}">
                  <a16:creationId xmlns:a16="http://schemas.microsoft.com/office/drawing/2014/main" id="{830A69F1-23BC-E1AA-FA41-3EDD56BBAA28}"/>
                </a:ext>
              </a:extLst>
            </p:cNvPr>
            <p:cNvSpPr txBox="1"/>
            <p:nvPr/>
          </p:nvSpPr>
          <p:spPr>
            <a:xfrm>
              <a:off x="2548131" y="1076169"/>
              <a:ext cx="129006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200" noProof="0" dirty="0"/>
                <a:t>original count</a:t>
              </a:r>
              <a:endParaRPr lang="en-US" sz="3000" b="1" noProof="0" dirty="0"/>
            </a:p>
          </p:txBody>
        </p:sp>
        <p:sp>
          <p:nvSpPr>
            <p:cNvPr id="16" name="TekstSylinder 15">
              <a:extLst>
                <a:ext uri="{FF2B5EF4-FFF2-40B4-BE49-F238E27FC236}">
                  <a16:creationId xmlns:a16="http://schemas.microsoft.com/office/drawing/2014/main" id="{9B2F0AEB-E16C-3C65-3775-A7AD1FA51F56}"/>
                </a:ext>
              </a:extLst>
            </p:cNvPr>
            <p:cNvSpPr txBox="1"/>
            <p:nvPr/>
          </p:nvSpPr>
          <p:spPr>
            <a:xfrm>
              <a:off x="3886384" y="1183117"/>
              <a:ext cx="179107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noProof="0" dirty="0"/>
                <a:t>= </a:t>
              </a:r>
              <a:r>
                <a:rPr lang="en-US" sz="3000" b="1" noProof="0" dirty="0"/>
                <a:t>1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EC0A9EED-8C10-0C8B-DF7B-47BD937752A3}"/>
              </a:ext>
            </a:extLst>
          </p:cNvPr>
          <p:cNvGrpSpPr/>
          <p:nvPr/>
        </p:nvGrpSpPr>
        <p:grpSpPr>
          <a:xfrm>
            <a:off x="8386089" y="3675721"/>
            <a:ext cx="3129324" cy="769441"/>
            <a:chOff x="2548131" y="1076169"/>
            <a:chExt cx="3129324" cy="769441"/>
          </a:xfrm>
        </p:grpSpPr>
        <p:sp>
          <p:nvSpPr>
            <p:cNvPr id="18" name="TekstSylinder 17">
              <a:extLst>
                <a:ext uri="{FF2B5EF4-FFF2-40B4-BE49-F238E27FC236}">
                  <a16:creationId xmlns:a16="http://schemas.microsoft.com/office/drawing/2014/main" id="{DCA400F9-A505-8D4B-AB17-9119D88BCF3A}"/>
                </a:ext>
              </a:extLst>
            </p:cNvPr>
            <p:cNvSpPr txBox="1"/>
            <p:nvPr/>
          </p:nvSpPr>
          <p:spPr>
            <a:xfrm>
              <a:off x="2548131" y="1076169"/>
              <a:ext cx="129006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200" noProof="0" dirty="0"/>
                <a:t>original count</a:t>
              </a:r>
              <a:endParaRPr lang="en-US" sz="3000" b="1" noProof="0" dirty="0"/>
            </a:p>
          </p:txBody>
        </p:sp>
        <p:sp>
          <p:nvSpPr>
            <p:cNvPr id="19" name="TekstSylinder 18">
              <a:extLst>
                <a:ext uri="{FF2B5EF4-FFF2-40B4-BE49-F238E27FC236}">
                  <a16:creationId xmlns:a16="http://schemas.microsoft.com/office/drawing/2014/main" id="{AE270B64-1DF8-AD9E-574C-151D25FE954B}"/>
                </a:ext>
              </a:extLst>
            </p:cNvPr>
            <p:cNvSpPr txBox="1"/>
            <p:nvPr/>
          </p:nvSpPr>
          <p:spPr>
            <a:xfrm>
              <a:off x="3886384" y="1183117"/>
              <a:ext cx="179107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noProof="0" dirty="0"/>
                <a:t>= </a:t>
              </a:r>
              <a:r>
                <a:rPr lang="en-US" sz="3000" b="1" noProof="0" dirty="0"/>
                <a:t>5</a:t>
              </a:r>
            </a:p>
          </p:txBody>
        </p:sp>
      </p:grpSp>
      <p:sp>
        <p:nvSpPr>
          <p:cNvPr id="2" name="Plassholder for innhold 3">
            <a:extLst>
              <a:ext uri="{FF2B5EF4-FFF2-40B4-BE49-F238E27FC236}">
                <a16:creationId xmlns:a16="http://schemas.microsoft.com/office/drawing/2014/main" id="{28E8C21F-67FD-C6AD-D6D1-3266BAC9CE55}"/>
              </a:ext>
            </a:extLst>
          </p:cNvPr>
          <p:cNvSpPr txBox="1">
            <a:spLocks/>
          </p:cNvSpPr>
          <p:nvPr/>
        </p:nvSpPr>
        <p:spPr>
          <a:xfrm>
            <a:off x="5914601" y="2107093"/>
            <a:ext cx="5399742" cy="563091"/>
          </a:xfrm>
          <a:prstGeom prst="rect">
            <a:avLst/>
          </a:prstGeom>
        </p:spPr>
        <p:txBody>
          <a:bodyPr/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preventing small frequencies </a:t>
            </a:r>
          </a:p>
        </p:txBody>
      </p:sp>
      <p:sp>
        <p:nvSpPr>
          <p:cNvPr id="3" name="Bildeforklaring formet som et avrundet rektangel 5">
            <a:extLst>
              <a:ext uri="{FF2B5EF4-FFF2-40B4-BE49-F238E27FC236}">
                <a16:creationId xmlns:a16="http://schemas.microsoft.com/office/drawing/2014/main" id="{2424EE05-A7BA-029C-6C4B-7C004E7194A6}"/>
              </a:ext>
            </a:extLst>
          </p:cNvPr>
          <p:cNvSpPr txBox="1">
            <a:spLocks/>
          </p:cNvSpPr>
          <p:nvPr/>
        </p:nvSpPr>
        <p:spPr>
          <a:xfrm>
            <a:off x="5097359" y="2688244"/>
            <a:ext cx="2880642" cy="563091"/>
          </a:xfrm>
          <a:prstGeom prst="wedgeRoundRectCallout">
            <a:avLst>
              <a:gd name="adj1" fmla="val 10416"/>
              <a:gd name="adj2" fmla="val -31076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This is an option in the method.</a:t>
            </a:r>
          </a:p>
        </p:txBody>
      </p:sp>
    </p:spTree>
    <p:extLst>
      <p:ext uri="{BB962C8B-B14F-4D97-AF65-F5344CB8AC3E}">
        <p14:creationId xmlns:p14="http://schemas.microsoft.com/office/powerpoint/2010/main" val="30696702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40F03778-1F73-9987-3054-D0237090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22" y="129891"/>
            <a:ext cx="9651619" cy="1774141"/>
          </a:xfrm>
        </p:spPr>
        <p:txBody>
          <a:bodyPr>
            <a:normAutofit/>
          </a:bodyPr>
          <a:lstStyle/>
          <a:p>
            <a:r>
              <a:rPr lang="en-US" sz="4800" noProof="0" dirty="0"/>
              <a:t>Cell Key example </a:t>
            </a:r>
            <a:br>
              <a:rPr lang="en-US" noProof="0" dirty="0"/>
            </a:br>
            <a:r>
              <a:rPr lang="en-US" sz="3200" noProof="0" dirty="0"/>
              <a:t>– without preventing small frequencies 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A8556A97-2063-C835-5065-C285E33D19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05831" y="1915469"/>
            <a:ext cx="5968511" cy="39788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0" dirty="0"/>
              <a:t>Some cells keep their original value</a:t>
            </a:r>
          </a:p>
          <a:p>
            <a:pPr lvl="1">
              <a:lnSpc>
                <a:spcPct val="100000"/>
              </a:lnSpc>
            </a:pPr>
            <a:r>
              <a:rPr lang="en-US" sz="2000" noProof="0" dirty="0"/>
              <a:t>Because of random variation</a:t>
            </a:r>
          </a:p>
          <a:p>
            <a:pPr lvl="1">
              <a:lnSpc>
                <a:spcPct val="100000"/>
              </a:lnSpc>
            </a:pPr>
            <a:endParaRPr lang="en-US" sz="2000" noProof="0" dirty="0"/>
          </a:p>
          <a:p>
            <a:pPr>
              <a:lnSpc>
                <a:spcPct val="100000"/>
              </a:lnSpc>
            </a:pPr>
            <a:r>
              <a:rPr lang="en-US" noProof="0" dirty="0"/>
              <a:t>Small values (1s and 2s) are acceptable</a:t>
            </a:r>
          </a:p>
          <a:p>
            <a:pPr lvl="1">
              <a:lnSpc>
                <a:spcPct val="100000"/>
              </a:lnSpc>
            </a:pPr>
            <a:r>
              <a:rPr lang="en-US" sz="2000" noProof="0" dirty="0"/>
              <a:t>Since they cannot be trusted as true values</a:t>
            </a:r>
          </a:p>
          <a:p>
            <a:pPr lvl="1">
              <a:lnSpc>
                <a:spcPct val="100000"/>
              </a:lnSpc>
            </a:pPr>
            <a:endParaRPr lang="en-US" sz="2000" noProof="0" dirty="0"/>
          </a:p>
          <a:p>
            <a:pPr>
              <a:lnSpc>
                <a:spcPct val="100000"/>
              </a:lnSpc>
            </a:pPr>
            <a:r>
              <a:rPr lang="en-US" noProof="0" dirty="0"/>
              <a:t>But the standard method doesn’t perturb zeros </a:t>
            </a:r>
          </a:p>
          <a:p>
            <a:pPr lvl="1">
              <a:lnSpc>
                <a:spcPct val="100000"/>
              </a:lnSpc>
            </a:pPr>
            <a:r>
              <a:rPr lang="en-US" sz="2000" noProof="0" dirty="0"/>
              <a:t>But you can’t know whether a 0 is real or not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924FF6F0-1DEB-C626-28C2-6FB0C81E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2" y="4247799"/>
            <a:ext cx="5143500" cy="236220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4F74A3AE-9E84-C93C-82EB-69A53224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62" y="1733471"/>
            <a:ext cx="5172075" cy="2409825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FFC6EA77-103B-FFB6-80C1-84835EEBEB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855" t="30207" r="3055" b="7310"/>
          <a:stretch>
            <a:fillRect/>
          </a:stretch>
        </p:blipFill>
        <p:spPr>
          <a:xfrm>
            <a:off x="2078175" y="2462039"/>
            <a:ext cx="3348000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1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12249-1C23-9EE7-51A0-E5D13E80C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5913211D-FB37-8AA4-BC35-1DB1DD6F4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22" y="129891"/>
            <a:ext cx="9651619" cy="1774141"/>
          </a:xfrm>
        </p:spPr>
        <p:txBody>
          <a:bodyPr>
            <a:normAutofit/>
          </a:bodyPr>
          <a:lstStyle/>
          <a:p>
            <a:r>
              <a:rPr lang="en-US" sz="4800" noProof="0" dirty="0"/>
              <a:t>Cell Key example </a:t>
            </a:r>
            <a:br>
              <a:rPr lang="en-US" noProof="0" dirty="0"/>
            </a:br>
            <a:endParaRPr lang="en-US" sz="3200" noProof="0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39A8BCA9-F339-A026-81B3-FA698FB6D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2" y="4247799"/>
            <a:ext cx="5143500" cy="236220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7A92C155-AAF9-E469-6466-9BAE0CC32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62" y="1733471"/>
            <a:ext cx="5172075" cy="2409825"/>
          </a:xfrm>
          <a:prstGeom prst="rect">
            <a:avLst/>
          </a:prstGeom>
        </p:spPr>
      </p:pic>
      <p:pic>
        <p:nvPicPr>
          <p:cNvPr id="9" name="Plassholder for innhold 8">
            <a:extLst>
              <a:ext uri="{FF2B5EF4-FFF2-40B4-BE49-F238E27FC236}">
                <a16:creationId xmlns:a16="http://schemas.microsoft.com/office/drawing/2014/main" id="{014161FA-C52D-E252-6AAC-527A69A18A9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6368270" y="512486"/>
            <a:ext cx="5410168" cy="5027077"/>
          </a:xfrm>
          <a:prstGeom prst="rect">
            <a:avLst/>
          </a:prstGeom>
        </p:spPr>
      </p:pic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2AAAA0DD-1231-78E3-20E8-E289A0340B75}"/>
              </a:ext>
            </a:extLst>
          </p:cNvPr>
          <p:cNvSpPr txBox="1">
            <a:spLocks/>
          </p:cNvSpPr>
          <p:nvPr/>
        </p:nvSpPr>
        <p:spPr>
          <a:xfrm>
            <a:off x="6203863" y="2877161"/>
            <a:ext cx="3664966" cy="563091"/>
          </a:xfrm>
          <a:prstGeom prst="wedgeRoundRectCallout">
            <a:avLst>
              <a:gd name="adj1" fmla="val 10416"/>
              <a:gd name="adj2" fmla="val -31076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We have hierarchically related variables</a:t>
            </a:r>
          </a:p>
        </p:txBody>
      </p:sp>
    </p:spTree>
    <p:extLst>
      <p:ext uri="{BB962C8B-B14F-4D97-AF65-F5344CB8AC3E}">
        <p14:creationId xmlns:p14="http://schemas.microsoft.com/office/powerpoint/2010/main" val="35873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3DE8-1D11-A755-44C5-233B5979C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0FA69D2F-4CF3-89FF-21AB-338180FC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22" y="129891"/>
            <a:ext cx="9651619" cy="1774141"/>
          </a:xfrm>
        </p:spPr>
        <p:txBody>
          <a:bodyPr>
            <a:normAutofit/>
          </a:bodyPr>
          <a:lstStyle/>
          <a:p>
            <a:r>
              <a:rPr lang="en-US" sz="4800" noProof="0" dirty="0"/>
              <a:t>Cell Key example </a:t>
            </a:r>
            <a:br>
              <a:rPr lang="en-US" noProof="0" dirty="0"/>
            </a:br>
            <a:endParaRPr lang="en-US" sz="3200" noProof="0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B03C449D-6355-D8C2-B92B-DE5BCAB6C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2" y="4247799"/>
            <a:ext cx="5143500" cy="236220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6C6D6BF0-CD36-10D5-62C7-992E5DE0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62" y="1733471"/>
            <a:ext cx="5172075" cy="2409825"/>
          </a:xfrm>
          <a:prstGeom prst="rect">
            <a:avLst/>
          </a:prstGeom>
        </p:spPr>
      </p:pic>
      <p:pic>
        <p:nvPicPr>
          <p:cNvPr id="9" name="Plassholder for innhold 8">
            <a:extLst>
              <a:ext uri="{FF2B5EF4-FFF2-40B4-BE49-F238E27FC236}">
                <a16:creationId xmlns:a16="http://schemas.microsoft.com/office/drawing/2014/main" id="{4E26095C-76E7-7134-B4A8-C46F5B19070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7893516" y="733499"/>
            <a:ext cx="3884922" cy="3609833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134B90D1-7B85-6117-1EED-6B088160E8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470712" y="1733471"/>
            <a:ext cx="6677957" cy="2310135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2A4411C2-12B5-14CD-4493-62534D4C10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562" y="4247799"/>
            <a:ext cx="6838950" cy="2352675"/>
          </a:xfrm>
          <a:prstGeom prst="rect">
            <a:avLst/>
          </a:prstGeom>
        </p:spPr>
      </p:pic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07AC3980-044E-9890-14B4-75A23AD4D605}"/>
              </a:ext>
            </a:extLst>
          </p:cNvPr>
          <p:cNvSpPr txBox="1">
            <a:spLocks/>
          </p:cNvSpPr>
          <p:nvPr/>
        </p:nvSpPr>
        <p:spPr>
          <a:xfrm>
            <a:off x="7608917" y="4861045"/>
            <a:ext cx="3664966" cy="870682"/>
          </a:xfrm>
          <a:prstGeom prst="wedgeRoundRectCallout">
            <a:avLst>
              <a:gd name="adj1" fmla="val 10416"/>
              <a:gd name="adj2" fmla="val -31076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The same perturbation for Iceland and </a:t>
            </a:r>
            <a:r>
              <a:rPr lang="en-US" sz="1400" dirty="0" err="1">
                <a:solidFill>
                  <a:schemeClr val="tx1"/>
                </a:solidFill>
              </a:rPr>
              <a:t>nonEU</a:t>
            </a:r>
            <a:r>
              <a:rPr lang="en-US" sz="1400" dirty="0">
                <a:solidFill>
                  <a:schemeClr val="tx1"/>
                </a:solidFill>
              </a:rPr>
              <a:t>, since the same underlying records. </a:t>
            </a:r>
          </a:p>
        </p:txBody>
      </p:sp>
    </p:spTree>
    <p:extLst>
      <p:ext uri="{BB962C8B-B14F-4D97-AF65-F5344CB8AC3E}">
        <p14:creationId xmlns:p14="http://schemas.microsoft.com/office/powerpoint/2010/main" val="3812180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CD9F8-F4BC-7379-EB77-54D13A2AE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205B3EB2-ADC0-70E2-05C2-058C9BA23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562" y="4219522"/>
            <a:ext cx="6866667" cy="2380952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5618C838-6E28-D641-86C6-608D85C2C2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470712" y="1733471"/>
            <a:ext cx="6677957" cy="2310135"/>
          </a:xfrm>
          <a:prstGeom prst="rect">
            <a:avLst/>
          </a:prstGeom>
        </p:spPr>
      </p:pic>
      <p:sp>
        <p:nvSpPr>
          <p:cNvPr id="4" name="Tittel 3">
            <a:extLst>
              <a:ext uri="{FF2B5EF4-FFF2-40B4-BE49-F238E27FC236}">
                <a16:creationId xmlns:a16="http://schemas.microsoft.com/office/drawing/2014/main" id="{B7638947-0BF8-2FE8-B809-79AAFCDA1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22" y="129891"/>
            <a:ext cx="9651619" cy="1774141"/>
          </a:xfrm>
        </p:spPr>
        <p:txBody>
          <a:bodyPr>
            <a:normAutofit/>
          </a:bodyPr>
          <a:lstStyle/>
          <a:p>
            <a:r>
              <a:rPr lang="en-US" sz="4800" dirty="0"/>
              <a:t>Suppression</a:t>
            </a:r>
            <a:r>
              <a:rPr lang="en-US" sz="4800" noProof="0" dirty="0"/>
              <a:t> example </a:t>
            </a:r>
            <a:br>
              <a:rPr lang="en-US" noProof="0" dirty="0"/>
            </a:br>
            <a:endParaRPr lang="en-US" sz="3200" noProof="0" dirty="0"/>
          </a:p>
        </p:txBody>
      </p:sp>
      <p:pic>
        <p:nvPicPr>
          <p:cNvPr id="9" name="Plassholder for innhold 8">
            <a:extLst>
              <a:ext uri="{FF2B5EF4-FFF2-40B4-BE49-F238E27FC236}">
                <a16:creationId xmlns:a16="http://schemas.microsoft.com/office/drawing/2014/main" id="{1F322121-88CB-638D-6EC8-C6DB0D27602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7893516" y="733499"/>
            <a:ext cx="3884922" cy="36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73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49FA0-AC01-B229-58A5-692BA6A6B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E9C17686-85AD-37DC-B1B9-C317F3B2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90" y="4228898"/>
            <a:ext cx="6781800" cy="2362200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A51F9A32-AA2B-3031-4163-41AFCB3D72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470712" y="1733471"/>
            <a:ext cx="6677957" cy="2310135"/>
          </a:xfrm>
          <a:prstGeom prst="rect">
            <a:avLst/>
          </a:prstGeom>
        </p:spPr>
      </p:pic>
      <p:sp>
        <p:nvSpPr>
          <p:cNvPr id="4" name="Tittel 3">
            <a:extLst>
              <a:ext uri="{FF2B5EF4-FFF2-40B4-BE49-F238E27FC236}">
                <a16:creationId xmlns:a16="http://schemas.microsoft.com/office/drawing/2014/main" id="{84F77879-60C7-AE96-C02B-8A5F40C68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22" y="129891"/>
            <a:ext cx="9651619" cy="1774141"/>
          </a:xfrm>
        </p:spPr>
        <p:txBody>
          <a:bodyPr>
            <a:normAutofit/>
          </a:bodyPr>
          <a:lstStyle/>
          <a:p>
            <a:r>
              <a:rPr lang="en-US" sz="4800" dirty="0"/>
              <a:t>Small Count Rounding </a:t>
            </a:r>
            <a:r>
              <a:rPr lang="en-US" sz="4800" noProof="0" dirty="0"/>
              <a:t> example </a:t>
            </a:r>
            <a:br>
              <a:rPr lang="en-US" noProof="0" dirty="0"/>
            </a:br>
            <a:endParaRPr lang="en-US" sz="3200" noProof="0" dirty="0"/>
          </a:p>
        </p:txBody>
      </p:sp>
      <p:pic>
        <p:nvPicPr>
          <p:cNvPr id="9" name="Plassholder for innhold 8">
            <a:extLst>
              <a:ext uri="{FF2B5EF4-FFF2-40B4-BE49-F238E27FC236}">
                <a16:creationId xmlns:a16="http://schemas.microsoft.com/office/drawing/2014/main" id="{FC97CDFB-28B1-ABD2-6D9F-AF058E30763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7893516" y="1470478"/>
            <a:ext cx="3884922" cy="3609833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08F460B9-CA51-89E7-78B7-5A16A7FE6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12" y="1733471"/>
            <a:ext cx="4220164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72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8F82419A-7709-0DFF-7005-D82B313A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12" y="1733471"/>
            <a:ext cx="4220164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45F3C59-CADF-5B77-16EE-3C6B49BF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809" y="317914"/>
            <a:ext cx="9651619" cy="1311128"/>
          </a:xfrm>
        </p:spPr>
        <p:txBody>
          <a:bodyPr/>
          <a:lstStyle/>
          <a:p>
            <a:r>
              <a:rPr lang="en-US"/>
              <a:t>Microdata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822A2E9A-4067-2E87-DF86-01FE2A48C3E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39563" y="1862176"/>
            <a:ext cx="5331415" cy="3978862"/>
          </a:xfrm>
        </p:spPr>
        <p:txBody>
          <a:bodyPr/>
          <a:lstStyle/>
          <a:p>
            <a:r>
              <a:rPr lang="en-US" dirty="0"/>
              <a:t>A single person in each row</a:t>
            </a:r>
          </a:p>
          <a:p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/>
              <a:t>other cases, </a:t>
            </a:r>
            <a:r>
              <a:rPr lang="en-US" dirty="0"/>
              <a:t>a single company in each row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/>
              <a:t>In general, </a:t>
            </a:r>
            <a:r>
              <a:rPr lang="en-US" dirty="0"/>
              <a:t>a single statistical unit in each row</a:t>
            </a:r>
          </a:p>
          <a:p>
            <a:endParaRPr lang="en-US" dirty="0"/>
          </a:p>
        </p:txBody>
      </p:sp>
      <p:graphicFrame>
        <p:nvGraphicFramePr>
          <p:cNvPr id="3" name="Tabell 2">
            <a:extLst>
              <a:ext uri="{FF2B5EF4-FFF2-40B4-BE49-F238E27FC236}">
                <a16:creationId xmlns:a16="http://schemas.microsoft.com/office/drawing/2014/main" id="{869939EB-E384-1578-1375-8924A330C4B1}"/>
              </a:ext>
            </a:extLst>
          </p:cNvPr>
          <p:cNvGraphicFramePr>
            <a:graphicFrameLocks noGrp="1"/>
          </p:cNvGraphicFramePr>
          <p:nvPr/>
        </p:nvGraphicFramePr>
        <p:xfrm>
          <a:off x="531628" y="1629042"/>
          <a:ext cx="4157331" cy="4754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5777">
                  <a:extLst>
                    <a:ext uri="{9D8B030D-6E8A-4147-A177-3AD203B41FA5}">
                      <a16:colId xmlns:a16="http://schemas.microsoft.com/office/drawing/2014/main" val="2903284712"/>
                    </a:ext>
                  </a:extLst>
                </a:gridCol>
                <a:gridCol w="1385777">
                  <a:extLst>
                    <a:ext uri="{9D8B030D-6E8A-4147-A177-3AD203B41FA5}">
                      <a16:colId xmlns:a16="http://schemas.microsoft.com/office/drawing/2014/main" val="2560764663"/>
                    </a:ext>
                  </a:extLst>
                </a:gridCol>
                <a:gridCol w="1385777">
                  <a:extLst>
                    <a:ext uri="{9D8B030D-6E8A-4147-A177-3AD203B41FA5}">
                      <a16:colId xmlns:a16="http://schemas.microsoft.com/office/drawing/2014/main" val="20812840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age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income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8969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150233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6434898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09478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4618521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 middle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2633304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974754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4498682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144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5019019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6111288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1189695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251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7829011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3435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3775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99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5E4E5-AEAA-ABCE-6849-C9FA5975E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E92AC140-6FC9-E338-51CE-28AAE37D8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" y="133271"/>
            <a:ext cx="4220164" cy="1743318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15962F14-7499-DBE0-7642-1EF29D0DFE48}"/>
              </a:ext>
            </a:extLst>
          </p:cNvPr>
          <p:cNvSpPr txBox="1"/>
          <p:nvPr/>
        </p:nvSpPr>
        <p:spPr>
          <a:xfrm>
            <a:off x="7499234" y="133271"/>
            <a:ext cx="4306275" cy="5324535"/>
          </a:xfrm>
          <a:prstGeom prst="rect">
            <a:avLst/>
          </a:prstGeom>
          <a:solidFill>
            <a:schemeClr val="bg1"/>
          </a:solidFill>
          <a:effectLst>
            <a:outerShdw blurRad="292100" dist="254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b="1" dirty="0"/>
              <a:t>   microdata </a:t>
            </a:r>
            <a:r>
              <a:rPr lang="en-US" sz="1400" dirty="0">
                <a:latin typeface="Lucida Console" panose="020B0609040504020204" pitchFamily="49" charset="0"/>
              </a:rPr>
              <a:t>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</a:t>
            </a:r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Lucida Console" panose="020B0609040504020204" pitchFamily="49" charset="0"/>
              </a:rPr>
              <a:t>          </a:t>
            </a:r>
            <a:r>
              <a:rPr lang="en-US" sz="14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age      geo  </a:t>
            </a:r>
            <a:r>
              <a:rPr lang="en-US" sz="8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  </a:t>
            </a:r>
            <a:r>
              <a:rPr lang="en-US" sz="14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eu</a:t>
            </a:r>
            <a:endParaRPr lang="en-US" sz="14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Lucida Console" panose="020B0609040504020204" pitchFamily="49" charset="0"/>
              </a:rPr>
              <a:t>     </a:t>
            </a:r>
            <a:r>
              <a:rPr lang="en-US" sz="1400" dirty="0">
                <a:latin typeface="Lucida Console" panose="020B0609040504020204" pitchFamily="49" charset="0"/>
              </a:rPr>
              <a:t>1  young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2  young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3  young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4  young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5  young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6  young  Iceland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7  young  Iceland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8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9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10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11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12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13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14    old  Iceland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15    old  Iceland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16    old  Iceland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17    old Portugal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18    old Portugal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19    old Portugal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20    old Portugal    EU    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80D2BFBC-ED99-D8F6-D5FB-B727B6D91EDB}"/>
              </a:ext>
            </a:extLst>
          </p:cNvPr>
          <p:cNvSpPr txBox="1"/>
          <p:nvPr/>
        </p:nvSpPr>
        <p:spPr>
          <a:xfrm>
            <a:off x="386491" y="2185049"/>
            <a:ext cx="6568735" cy="4278094"/>
          </a:xfrm>
          <a:prstGeom prst="rect">
            <a:avLst/>
          </a:prstGeom>
          <a:solidFill>
            <a:schemeClr val="bg1"/>
          </a:solidFill>
          <a:effectLst>
            <a:outerShdw blurRad="292100" dist="254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  </a:t>
            </a:r>
          </a:p>
          <a:p>
            <a:endParaRPr lang="en-US" sz="1400" b="1" dirty="0">
              <a:latin typeface="Lucida Console" panose="020B0609040504020204" pitchFamily="49" charset="0"/>
            </a:endParaRPr>
          </a:p>
          <a:p>
            <a:r>
              <a:rPr lang="en-US" sz="3200" b="1" dirty="0"/>
              <a:t>      input data </a:t>
            </a:r>
            <a:r>
              <a:rPr lang="en-US" sz="1400" dirty="0">
                <a:latin typeface="Lucida Console" panose="020B0609040504020204" pitchFamily="49" charset="0"/>
              </a:rPr>
              <a:t>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800" dirty="0">
                <a:solidFill>
                  <a:srgbClr val="0070C0"/>
                </a:solidFill>
                <a:latin typeface="Lucida Console" panose="020B0609040504020204" pitchFamily="49" charset="0"/>
              </a:rPr>
              <a:t>         </a:t>
            </a:r>
            <a:r>
              <a:rPr lang="en-US" sz="18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age      geo    </a:t>
            </a:r>
            <a:r>
              <a:rPr lang="en-US" sz="18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eu</a:t>
            </a:r>
            <a:r>
              <a:rPr lang="en-US" sz="18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freq</a:t>
            </a:r>
            <a:endParaRPr lang="en-US" sz="18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0070C0"/>
                </a:solidFill>
                <a:latin typeface="Lucida Console" panose="020B0609040504020204" pitchFamily="49" charset="0"/>
              </a:rPr>
              <a:t>     </a:t>
            </a:r>
            <a:r>
              <a:rPr lang="en-US" sz="1800" dirty="0">
                <a:latin typeface="Lucida Console" panose="020B0609040504020204" pitchFamily="49" charset="0"/>
              </a:rPr>
              <a:t>1 young    Spain    EU    5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     2 young  Iceland </a:t>
            </a:r>
            <a:r>
              <a:rPr lang="en-US" sz="1800" dirty="0" err="1">
                <a:latin typeface="Lucida Console" panose="020B0609040504020204" pitchFamily="49" charset="0"/>
              </a:rPr>
              <a:t>nonEU</a:t>
            </a:r>
            <a:r>
              <a:rPr lang="en-US" sz="1800" dirty="0">
                <a:latin typeface="Lucida Console" panose="020B0609040504020204" pitchFamily="49" charset="0"/>
              </a:rPr>
              <a:t>    2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     3 young Portugal    EU    0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     4   old    Spain    EU    6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     5   old  Iceland </a:t>
            </a:r>
            <a:r>
              <a:rPr lang="en-US" sz="1800" dirty="0" err="1">
                <a:latin typeface="Lucida Console" panose="020B0609040504020204" pitchFamily="49" charset="0"/>
              </a:rPr>
              <a:t>nonEU</a:t>
            </a:r>
            <a:r>
              <a:rPr lang="en-US" sz="1800" dirty="0">
                <a:latin typeface="Lucida Console" panose="020B0609040504020204" pitchFamily="49" charset="0"/>
              </a:rPr>
              <a:t>    3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     6   old Portugal    EU    4</a:t>
            </a:r>
          </a:p>
          <a:p>
            <a:pPr marL="342900" indent="-342900">
              <a:buAutoNum type="arabicPlain" startAt="6"/>
            </a:pPr>
            <a:endParaRPr lang="en-US" sz="1800" dirty="0">
              <a:latin typeface="Lucida Console" panose="020B0609040504020204" pitchFamily="49" charset="0"/>
            </a:endParaRPr>
          </a:p>
          <a:p>
            <a:pPr marL="342900" indent="-342900">
              <a:buAutoNum type="arabicPlain" startAt="6"/>
            </a:pPr>
            <a:endParaRPr lang="en-US" sz="1800" dirty="0">
              <a:latin typeface="Lucida Console" panose="020B0609040504020204" pitchFamily="49" charset="0"/>
            </a:endParaRPr>
          </a:p>
          <a:p>
            <a:pPr marL="342900" indent="-342900">
              <a:buAutoNum type="arabicPlain" startAt="6"/>
            </a:pPr>
            <a:endParaRPr lang="en-US" sz="1800" dirty="0">
              <a:latin typeface="Lucida Console" panose="020B0609040504020204" pitchFamily="49" charset="0"/>
            </a:endParaRPr>
          </a:p>
          <a:p>
            <a:endParaRPr lang="en-US" sz="1800" dirty="0">
              <a:latin typeface="Lucida Console" panose="020B0609040504020204" pitchFamily="49" charset="0"/>
            </a:endParaRPr>
          </a:p>
        </p:txBody>
      </p:sp>
      <p:sp>
        <p:nvSpPr>
          <p:cNvPr id="6" name="Bildeforklaring formet som et avrundet rektangel 5">
            <a:extLst>
              <a:ext uri="{FF2B5EF4-FFF2-40B4-BE49-F238E27FC236}">
                <a16:creationId xmlns:a16="http://schemas.microsoft.com/office/drawing/2014/main" id="{6164CAEB-52D1-358F-65E9-DF9CBA7B088B}"/>
              </a:ext>
            </a:extLst>
          </p:cNvPr>
          <p:cNvSpPr txBox="1">
            <a:spLocks/>
          </p:cNvSpPr>
          <p:nvPr/>
        </p:nvSpPr>
        <p:spPr>
          <a:xfrm>
            <a:off x="6532107" y="12156"/>
            <a:ext cx="4982113" cy="4848602"/>
          </a:xfrm>
          <a:prstGeom prst="wedgeRoundRectCallout">
            <a:avLst>
              <a:gd name="adj1" fmla="val -81188"/>
              <a:gd name="adj2" fmla="val 2015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4000" dirty="0">
                <a:solidFill>
                  <a:srgbClr val="0000FF"/>
                </a:solidFill>
                <a:latin typeface="Oswald" panose="02000503000000000000" pitchFamily="2" charset="0"/>
              </a:rPr>
              <a:t>The  Small Count Rounding Method 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FF"/>
                </a:solidFill>
              </a:rPr>
              <a:t>Some of the  small counts (1s and 2s) in input data is rounded (to 0 or 3)  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FF"/>
                </a:solidFill>
              </a:rPr>
              <a:t>So that small counts in output is avoided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FF"/>
                </a:solidFill>
              </a:rPr>
              <a:t>The algorithm tries to avoid big deviations from original values in the output data  </a:t>
            </a:r>
          </a:p>
        </p:txBody>
      </p:sp>
      <p:sp>
        <p:nvSpPr>
          <p:cNvPr id="3" name="Bildeforklaring formet som et avrundet rektangel 5">
            <a:extLst>
              <a:ext uri="{FF2B5EF4-FFF2-40B4-BE49-F238E27FC236}">
                <a16:creationId xmlns:a16="http://schemas.microsoft.com/office/drawing/2014/main" id="{403A9622-F257-7ACB-4BFF-408110B4DE43}"/>
              </a:ext>
            </a:extLst>
          </p:cNvPr>
          <p:cNvSpPr txBox="1">
            <a:spLocks/>
          </p:cNvSpPr>
          <p:nvPr/>
        </p:nvSpPr>
        <p:spPr>
          <a:xfrm>
            <a:off x="3775145" y="1954264"/>
            <a:ext cx="2880642" cy="1218176"/>
          </a:xfrm>
          <a:prstGeom prst="wedgeRoundRectCallout">
            <a:avLst>
              <a:gd name="adj1" fmla="val 70805"/>
              <a:gd name="adj2" fmla="val -8508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This input data is essentially the same as the microdata shown here.</a:t>
            </a:r>
          </a:p>
        </p:txBody>
      </p:sp>
    </p:spTree>
    <p:extLst>
      <p:ext uri="{BB962C8B-B14F-4D97-AF65-F5344CB8AC3E}">
        <p14:creationId xmlns:p14="http://schemas.microsoft.com/office/powerpoint/2010/main" val="415656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6" grpId="0" animBg="1"/>
      <p:bldP spid="3" grpId="0" animBg="1"/>
      <p:bldP spid="3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6224-09D4-F108-D7AB-E6A030C0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1C1A7F64-B5AF-3C38-B509-5890B2342FE9}"/>
              </a:ext>
            </a:extLst>
          </p:cNvPr>
          <p:cNvSpPr txBox="1"/>
          <p:nvPr/>
        </p:nvSpPr>
        <p:spPr>
          <a:xfrm>
            <a:off x="7499234" y="133271"/>
            <a:ext cx="4306275" cy="5324535"/>
          </a:xfrm>
          <a:prstGeom prst="rect">
            <a:avLst/>
          </a:prstGeom>
          <a:solidFill>
            <a:schemeClr val="bg1"/>
          </a:solidFill>
          <a:effectLst>
            <a:outerShdw blurRad="292100" dist="254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b="1" dirty="0"/>
              <a:t>   microdata </a:t>
            </a:r>
            <a:r>
              <a:rPr lang="en-US" sz="1400" dirty="0">
                <a:latin typeface="Lucida Console" panose="020B0609040504020204" pitchFamily="49" charset="0"/>
              </a:rPr>
              <a:t>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</a:t>
            </a:r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Lucida Console" panose="020B0609040504020204" pitchFamily="49" charset="0"/>
              </a:rPr>
              <a:t>          </a:t>
            </a:r>
            <a:r>
              <a:rPr lang="en-US" sz="14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age      geo  </a:t>
            </a:r>
            <a:r>
              <a:rPr lang="en-US" sz="8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  </a:t>
            </a:r>
            <a:r>
              <a:rPr lang="en-US" sz="14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eu</a:t>
            </a:r>
            <a:endParaRPr lang="en-US" sz="14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Lucida Console" panose="020B0609040504020204" pitchFamily="49" charset="0"/>
              </a:rPr>
              <a:t>     </a:t>
            </a:r>
            <a:r>
              <a:rPr lang="en-US" sz="1400" dirty="0">
                <a:latin typeface="Lucida Console" panose="020B0609040504020204" pitchFamily="49" charset="0"/>
              </a:rPr>
              <a:t>1  young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2  young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3  young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4  young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5  young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6  young  Iceland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7  young  Iceland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8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9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10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11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12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13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14    old  Iceland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15    old  Iceland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16    old  Iceland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17    old Portugal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18    old Portugal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19    old Portugal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20    old Portugal    EU    </a:t>
            </a:r>
          </a:p>
        </p:txBody>
      </p:sp>
      <p:sp>
        <p:nvSpPr>
          <p:cNvPr id="3" name="Bildeforklaring formet som et avrundet rektangel 5">
            <a:extLst>
              <a:ext uri="{FF2B5EF4-FFF2-40B4-BE49-F238E27FC236}">
                <a16:creationId xmlns:a16="http://schemas.microsoft.com/office/drawing/2014/main" id="{54483D81-9131-88FE-1025-40900689D9CC}"/>
              </a:ext>
            </a:extLst>
          </p:cNvPr>
          <p:cNvSpPr txBox="1">
            <a:spLocks/>
          </p:cNvSpPr>
          <p:nvPr/>
        </p:nvSpPr>
        <p:spPr>
          <a:xfrm>
            <a:off x="1012286" y="3286595"/>
            <a:ext cx="4982113" cy="3181937"/>
          </a:xfrm>
          <a:prstGeom prst="wedgeRoundRectCallout">
            <a:avLst>
              <a:gd name="adj1" fmla="val -49919"/>
              <a:gd name="adj2" fmla="val 1891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4000" dirty="0">
                <a:solidFill>
                  <a:srgbClr val="0000FF"/>
                </a:solidFill>
                <a:latin typeface="Oswald" panose="02000503000000000000" pitchFamily="2" charset="0"/>
              </a:rPr>
              <a:t>The  Small Count Rounding Method 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0000FF"/>
                </a:solidFill>
              </a:rPr>
              <a:t>Can be viewed as a method that changes microdata  </a:t>
            </a:r>
          </a:p>
        </p:txBody>
      </p:sp>
      <p:sp>
        <p:nvSpPr>
          <p:cNvPr id="2" name="Plassholder for innhold 3">
            <a:extLst>
              <a:ext uri="{FF2B5EF4-FFF2-40B4-BE49-F238E27FC236}">
                <a16:creationId xmlns:a16="http://schemas.microsoft.com/office/drawing/2014/main" id="{676FDA24-F653-4F09-5F37-F78A87306148}"/>
              </a:ext>
            </a:extLst>
          </p:cNvPr>
          <p:cNvSpPr txBox="1">
            <a:spLocks/>
          </p:cNvSpPr>
          <p:nvPr/>
        </p:nvSpPr>
        <p:spPr>
          <a:xfrm rot="797239">
            <a:off x="1154920" y="1018500"/>
            <a:ext cx="11662474" cy="3141133"/>
          </a:xfrm>
          <a:prstGeom prst="rect">
            <a:avLst/>
          </a:prstGeom>
          <a:solidFill>
            <a:schemeClr val="bg1"/>
          </a:solidFill>
          <a:effectLst>
            <a:outerShdw blurRad="165100" dist="139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50" lvl="1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3000" dirty="0"/>
              <a:t>The underlying microdata are changed</a:t>
            </a:r>
          </a:p>
          <a:p>
            <a:pPr marL="25205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+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Additive relationships are preserved</a:t>
            </a:r>
          </a:p>
          <a:p>
            <a:pPr marL="25205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+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Cells based on the same contributors are automatically perturbed identically</a:t>
            </a:r>
          </a:p>
          <a:p>
            <a:pPr marL="25205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-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Difficult to control the amount of noise added to each cell</a:t>
            </a:r>
          </a:p>
          <a:p>
            <a:pPr marL="25205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b-NO" sz="2200" b="1" dirty="0">
                <a:solidFill>
                  <a:srgbClr val="0000FF"/>
                </a:solidFill>
                <a:latin typeface="Lucida Console" panose="020B0609040504020204" pitchFamily="49" charset="0"/>
              </a:rPr>
              <a:t>•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The disclosure risk relates to the published tables, not to the microdata</a:t>
            </a:r>
            <a:endParaRPr lang="nb-NO" sz="3000" dirty="0"/>
          </a:p>
        </p:txBody>
      </p:sp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127D5F70-87A1-0B8D-D7A2-EDC30E7DCBD8}"/>
              </a:ext>
            </a:extLst>
          </p:cNvPr>
          <p:cNvSpPr txBox="1">
            <a:spLocks/>
          </p:cNvSpPr>
          <p:nvPr/>
        </p:nvSpPr>
        <p:spPr>
          <a:xfrm>
            <a:off x="6056632" y="5639824"/>
            <a:ext cx="2880642" cy="1218176"/>
          </a:xfrm>
          <a:prstGeom prst="wedgeRoundRectCallout">
            <a:avLst>
              <a:gd name="adj1" fmla="val -52346"/>
              <a:gd name="adj2" fmla="val -206020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So one of the two main approaches shown earlier</a:t>
            </a:r>
          </a:p>
        </p:txBody>
      </p:sp>
    </p:spTree>
    <p:extLst>
      <p:ext uri="{BB962C8B-B14F-4D97-AF65-F5344CB8AC3E}">
        <p14:creationId xmlns:p14="http://schemas.microsoft.com/office/powerpoint/2010/main" val="340653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1F215-7C16-E1BA-44BB-98C39E5FF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D5C1248D-41EC-F86F-0204-C69BFA90F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019" y="272225"/>
            <a:ext cx="5150000" cy="1785714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45B3ED12-E88F-2816-EA73-885A2B4A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20" y="2340194"/>
            <a:ext cx="5086350" cy="177165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1BCEC59F-203D-A7F7-3E1F-A1F8D3A2E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20" y="4505774"/>
            <a:ext cx="5129213" cy="1764506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2AF7972-0CB5-FCDC-EE71-03EB7B1ADF0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819900" y="833074"/>
            <a:ext cx="4829174" cy="56915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noProof="0" dirty="0"/>
              <a:t>Suppression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noProof="0" dirty="0"/>
          </a:p>
          <a:p>
            <a:pPr>
              <a:lnSpc>
                <a:spcPct val="100000"/>
              </a:lnSpc>
            </a:pPr>
            <a:r>
              <a:rPr lang="en-US" sz="2800" noProof="0" dirty="0"/>
              <a:t>Perturbation</a:t>
            </a:r>
          </a:p>
          <a:p>
            <a:pPr lvl="1">
              <a:lnSpc>
                <a:spcPct val="100000"/>
              </a:lnSpc>
            </a:pPr>
            <a:r>
              <a:rPr lang="en-US" sz="2800" noProof="0" dirty="0"/>
              <a:t>Small Count Rounding</a:t>
            </a:r>
          </a:p>
          <a:p>
            <a:pPr>
              <a:lnSpc>
                <a:spcPct val="100000"/>
              </a:lnSpc>
            </a:pPr>
            <a:endParaRPr lang="en-US" sz="2800" noProof="0" dirty="0"/>
          </a:p>
          <a:p>
            <a:pPr>
              <a:lnSpc>
                <a:spcPct val="100000"/>
              </a:lnSpc>
            </a:pPr>
            <a:endParaRPr lang="en-US" sz="2800" noProof="0" dirty="0"/>
          </a:p>
          <a:p>
            <a:pPr>
              <a:lnSpc>
                <a:spcPct val="100000"/>
              </a:lnSpc>
            </a:pPr>
            <a:r>
              <a:rPr lang="en-US" sz="2800" noProof="0" dirty="0"/>
              <a:t>Perturbation</a:t>
            </a:r>
          </a:p>
          <a:p>
            <a:pPr lvl="1">
              <a:lnSpc>
                <a:spcPct val="100000"/>
              </a:lnSpc>
            </a:pPr>
            <a:r>
              <a:rPr lang="en-US" sz="2800" noProof="0" dirty="0"/>
              <a:t>Cell Key Method</a:t>
            </a:r>
            <a:r>
              <a:rPr lang="en-US" sz="2200" noProof="0" dirty="0"/>
              <a:t> </a:t>
            </a:r>
          </a:p>
          <a:p>
            <a:pPr lvl="1"/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86363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0CCAC-AEA5-619B-BD05-D6FFC0AE3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CDC9B8BF-30F3-D6DB-9C59-B678C30F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671" y="130272"/>
            <a:ext cx="9611512" cy="1773381"/>
          </a:xfrm>
        </p:spPr>
        <p:txBody>
          <a:bodyPr>
            <a:normAutofit/>
          </a:bodyPr>
          <a:lstStyle/>
          <a:p>
            <a:r>
              <a:rPr lang="en-US" sz="5400" dirty="0"/>
              <a:t>Tabular data protection methods  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5F3036F8-165C-62BB-A33A-A2E2ACB166B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69920" y="1819564"/>
            <a:ext cx="7701058" cy="40214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b="0" i="0" dirty="0">
                <a:solidFill>
                  <a:schemeClr val="accent4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Disclosure risk can be avoided by</a:t>
            </a:r>
          </a:p>
          <a:p>
            <a:pPr lvl="2">
              <a:lnSpc>
                <a:spcPct val="100000"/>
              </a:lnSpc>
            </a:pPr>
            <a:endParaRPr lang="en-US" sz="1200" b="0" i="0" dirty="0">
              <a:solidFill>
                <a:schemeClr val="accent4">
                  <a:lumMod val="75000"/>
                </a:schemeClr>
              </a:solidFill>
              <a:effectLst/>
              <a:latin typeface="Open Sans" panose="020B0606030504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800" b="0" i="0" dirty="0">
                <a:solidFill>
                  <a:srgbClr val="162327"/>
                </a:solidFill>
                <a:effectLst/>
                <a:latin typeface="Open Sans" panose="020B0606030504020204" pitchFamily="34" charset="0"/>
              </a:rPr>
              <a:t>using coarser categories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162327"/>
                </a:solidFill>
                <a:latin typeface="Open Sans" panose="020B0606030504020204" pitchFamily="34" charset="0"/>
              </a:rPr>
              <a:t>e.g. by counties instead of municipalities </a:t>
            </a:r>
          </a:p>
          <a:p>
            <a:pPr lvl="4">
              <a:lnSpc>
                <a:spcPct val="100000"/>
              </a:lnSpc>
            </a:pPr>
            <a:endParaRPr lang="en-US" sz="1600" dirty="0">
              <a:solidFill>
                <a:srgbClr val="162327"/>
              </a:solidFill>
              <a:latin typeface="Open Sans" panose="020B0606030504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800" b="0" i="0" dirty="0">
                <a:solidFill>
                  <a:srgbClr val="162327"/>
                </a:solidFill>
                <a:effectLst/>
                <a:latin typeface="Open Sans" panose="020B0606030504020204" pitchFamily="34" charset="0"/>
              </a:rPr>
              <a:t>by suppression (hiding values) </a:t>
            </a:r>
          </a:p>
          <a:p>
            <a:pPr marL="414082" lvl="2" indent="0">
              <a:lnSpc>
                <a:spcPct val="100000"/>
              </a:lnSpc>
              <a:buNone/>
            </a:pPr>
            <a:endParaRPr lang="en-US" sz="2000" b="0" i="0" dirty="0">
              <a:solidFill>
                <a:srgbClr val="162327"/>
              </a:solidFill>
              <a:effectLst/>
              <a:latin typeface="Open Sans" panose="020B0606030504020204" pitchFamily="34" charset="0"/>
            </a:endParaRPr>
          </a:p>
          <a:p>
            <a:pPr lvl="4">
              <a:lnSpc>
                <a:spcPct val="100000"/>
              </a:lnSpc>
            </a:pPr>
            <a:endParaRPr lang="en-US" sz="1600" b="0" i="0" dirty="0">
              <a:solidFill>
                <a:srgbClr val="162327"/>
              </a:solidFill>
              <a:effectLst/>
              <a:latin typeface="Open Sans" panose="020B0606030504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800" b="0" i="0" dirty="0">
                <a:solidFill>
                  <a:srgbClr val="162327"/>
                </a:solidFill>
                <a:effectLst/>
                <a:latin typeface="Open Sans" panose="020B0606030504020204" pitchFamily="34" charset="0"/>
              </a:rPr>
              <a:t>or by perturbation (changing values)</a:t>
            </a:r>
          </a:p>
          <a:p>
            <a:pPr marL="414082" marR="0" lvl="2" indent="0" algn="l" defTabSz="91444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Tx/>
              <a:buSz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62327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  <a:p>
            <a:pPr marL="252050" lvl="1" indent="0">
              <a:buNone/>
            </a:pPr>
            <a:endParaRPr lang="en-US" sz="2800" dirty="0"/>
          </a:p>
        </p:txBody>
      </p:sp>
      <p:pic>
        <p:nvPicPr>
          <p:cNvPr id="2" name="Bilde 1" descr="Et bilde som inneholder møbler, bord, paraply, illustrasjon&#10;&#10;KI-generert innhold kan være feil.">
            <a:extLst>
              <a:ext uri="{FF2B5EF4-FFF2-40B4-BE49-F238E27FC236}">
                <a16:creationId xmlns:a16="http://schemas.microsoft.com/office/drawing/2014/main" id="{682BCC03-D930-0387-322B-675FF45EB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0" b="256"/>
          <a:stretch>
            <a:fillRect/>
          </a:stretch>
        </p:blipFill>
        <p:spPr>
          <a:xfrm>
            <a:off x="600891" y="1703611"/>
            <a:ext cx="2011680" cy="1816427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F57C29CD-CFC1-A7A1-5899-9465D8AB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59415">
            <a:off x="1802130" y="5537512"/>
            <a:ext cx="2735580" cy="94107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A9648546-A166-C705-CCAC-80AF15E98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74934">
            <a:off x="5497844" y="5818448"/>
            <a:ext cx="2712720" cy="94488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00D8CE45-1468-D811-80C6-F706048728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729889">
            <a:off x="649105" y="3908851"/>
            <a:ext cx="2746667" cy="952381"/>
          </a:xfrm>
          <a:prstGeom prst="rect">
            <a:avLst/>
          </a:prstGeom>
        </p:spPr>
      </p:pic>
      <p:sp>
        <p:nvSpPr>
          <p:cNvPr id="8" name="Bildeforklaring formet som et avrundet rektangel 5">
            <a:extLst>
              <a:ext uri="{FF2B5EF4-FFF2-40B4-BE49-F238E27FC236}">
                <a16:creationId xmlns:a16="http://schemas.microsoft.com/office/drawing/2014/main" id="{BA90585B-F0F4-DD35-C8CF-D6803FEB63F6}"/>
              </a:ext>
            </a:extLst>
          </p:cNvPr>
          <p:cNvSpPr txBox="1">
            <a:spLocks/>
          </p:cNvSpPr>
          <p:nvPr/>
        </p:nvSpPr>
        <p:spPr>
          <a:xfrm>
            <a:off x="9199882" y="2983857"/>
            <a:ext cx="2880642" cy="1218176"/>
          </a:xfrm>
          <a:prstGeom prst="wedgeRoundRectCallout">
            <a:avLst>
              <a:gd name="adj1" fmla="val -79460"/>
              <a:gd name="adj2" fmla="val -32437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In addition to the methods we have discussed, tables can also be constructed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271758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53CDD-DCFB-4BF5-BFB3-20EB65E3A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CAE55B38-05AA-103C-71BC-3E62F8760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823" y="1955679"/>
            <a:ext cx="9390018" cy="2447636"/>
          </a:xfrm>
        </p:spPr>
        <p:txBody>
          <a:bodyPr>
            <a:normAutofit/>
          </a:bodyPr>
          <a:lstStyle/>
          <a:p>
            <a:r>
              <a:rPr lang="en-US" sz="6000" dirty="0"/>
              <a:t>More details </a:t>
            </a:r>
            <a:br>
              <a:rPr lang="en-US" sz="6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27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 5">
            <a:extLst>
              <a:ext uri="{FF2B5EF4-FFF2-40B4-BE49-F238E27FC236}">
                <a16:creationId xmlns:a16="http://schemas.microsoft.com/office/drawing/2014/main" id="{F5AF87EE-64AE-253A-50C0-58AD3ECF8602}"/>
              </a:ext>
            </a:extLst>
          </p:cNvPr>
          <p:cNvGraphicFramePr>
            <a:graphicFrameLocks noGrp="1"/>
          </p:cNvGraphicFramePr>
          <p:nvPr/>
        </p:nvGraphicFramePr>
        <p:xfrm>
          <a:off x="1039504" y="1862129"/>
          <a:ext cx="10577015" cy="4728248"/>
        </p:xfrm>
        <a:graphic>
          <a:graphicData uri="http://schemas.openxmlformats.org/drawingml/2006/table">
            <a:tbl>
              <a:tblPr firstRow="1" bandRow="1"/>
              <a:tblGrid>
                <a:gridCol w="1701357">
                  <a:extLst>
                    <a:ext uri="{9D8B030D-6E8A-4147-A177-3AD203B41FA5}">
                      <a16:colId xmlns:a16="http://schemas.microsoft.com/office/drawing/2014/main" val="2805930719"/>
                    </a:ext>
                  </a:extLst>
                </a:gridCol>
                <a:gridCol w="1575828">
                  <a:extLst>
                    <a:ext uri="{9D8B030D-6E8A-4147-A177-3AD203B41FA5}">
                      <a16:colId xmlns:a16="http://schemas.microsoft.com/office/drawing/2014/main" val="1399595591"/>
                    </a:ext>
                  </a:extLst>
                </a:gridCol>
                <a:gridCol w="2764014">
                  <a:extLst>
                    <a:ext uri="{9D8B030D-6E8A-4147-A177-3AD203B41FA5}">
                      <a16:colId xmlns:a16="http://schemas.microsoft.com/office/drawing/2014/main" val="931720861"/>
                    </a:ext>
                  </a:extLst>
                </a:gridCol>
                <a:gridCol w="2274529">
                  <a:extLst>
                    <a:ext uri="{9D8B030D-6E8A-4147-A177-3AD203B41FA5}">
                      <a16:colId xmlns:a16="http://schemas.microsoft.com/office/drawing/2014/main" val="3975118671"/>
                    </a:ext>
                  </a:extLst>
                </a:gridCol>
                <a:gridCol w="2261287">
                  <a:extLst>
                    <a:ext uri="{9D8B030D-6E8A-4147-A177-3AD203B41FA5}">
                      <a16:colId xmlns:a16="http://schemas.microsoft.com/office/drawing/2014/main" val="3321905319"/>
                    </a:ext>
                  </a:extLst>
                </a:gridCol>
              </a:tblGrid>
              <a:tr h="11820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endParaRPr lang="nb-NO" sz="2600" kern="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b-NO" sz="2800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Europe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b-NO" sz="2800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America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8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Rest of World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b-NO" sz="28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 </a:t>
                      </a:r>
                      <a:r>
                        <a:rPr lang="nb-NO" sz="2800" b="1" kern="12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world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283688"/>
                  </a:ext>
                </a:extLst>
              </a:tr>
              <a:tr h="1182062"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b-NO" sz="28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Christmas gifts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16.6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126.5</a:t>
                      </a:r>
                      <a:r>
                        <a:rPr lang="nb-NO" sz="3300" b="1" u="sng" kern="10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nb-NO" sz="3300" b="1" u="sng" kern="1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253.5</a:t>
                      </a:r>
                      <a:r>
                        <a:rPr lang="en-US" sz="33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396.6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574584"/>
                  </a:ext>
                </a:extLst>
              </a:tr>
              <a:tr h="118206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nb-NO" sz="2800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Other</a:t>
                      </a:r>
                      <a:r>
                        <a:rPr lang="nb-NO" sz="28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nb-NO" sz="28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35.9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84.5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9.2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129.6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655941"/>
                  </a:ext>
                </a:extLst>
              </a:tr>
              <a:tr h="11820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nb-NO" sz="28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 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nb-NO" sz="28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52.5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211.0 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262.7 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526.2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352480"/>
                  </a:ext>
                </a:extLst>
              </a:tr>
            </a:tbl>
          </a:graphicData>
        </a:graphic>
      </p:graphicFrame>
      <p:sp>
        <p:nvSpPr>
          <p:cNvPr id="3" name="Rektangel: avrundede hjørner 2">
            <a:extLst>
              <a:ext uri="{FF2B5EF4-FFF2-40B4-BE49-F238E27FC236}">
                <a16:creationId xmlns:a16="http://schemas.microsoft.com/office/drawing/2014/main" id="{FED9C8AB-E5FC-73EE-986A-51D2BBF373F5}"/>
              </a:ext>
            </a:extLst>
          </p:cNvPr>
          <p:cNvSpPr/>
          <p:nvPr/>
        </p:nvSpPr>
        <p:spPr>
          <a:xfrm>
            <a:off x="4957779" y="3223433"/>
            <a:ext cx="1606795" cy="797253"/>
          </a:xfrm>
          <a:prstGeom prst="roundRect">
            <a:avLst>
              <a:gd name="adj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3300" b="1" u="sng" dirty="0">
                <a:latin typeface="Consolas" panose="020B0609020204030204" pitchFamily="49" charset="0"/>
              </a:rPr>
              <a:t>126.5</a:t>
            </a:r>
            <a:endParaRPr lang="en-US" sz="3300" b="1" u="sng" dirty="0">
              <a:latin typeface="Consolas" panose="020B0609020204030204" pitchFamily="49" charset="0"/>
            </a:endParaRPr>
          </a:p>
        </p:txBody>
      </p:sp>
      <p:sp>
        <p:nvSpPr>
          <p:cNvPr id="4" name="Rektangel: avrundede hjørner 3">
            <a:extLst>
              <a:ext uri="{FF2B5EF4-FFF2-40B4-BE49-F238E27FC236}">
                <a16:creationId xmlns:a16="http://schemas.microsoft.com/office/drawing/2014/main" id="{32554D28-57D5-99BD-B742-6665539A045D}"/>
              </a:ext>
            </a:extLst>
          </p:cNvPr>
          <p:cNvSpPr/>
          <p:nvPr/>
        </p:nvSpPr>
        <p:spPr>
          <a:xfrm>
            <a:off x="7675729" y="4387754"/>
            <a:ext cx="1244220" cy="797253"/>
          </a:xfrm>
          <a:prstGeom prst="roundRect">
            <a:avLst>
              <a:gd name="adj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3300" b="1" u="sng" dirty="0">
                <a:latin typeface="Consolas" panose="020B0609020204030204" pitchFamily="49" charset="0"/>
              </a:rPr>
              <a:t>9.2</a:t>
            </a:r>
            <a:endParaRPr lang="en-US" sz="3300" b="1" u="sng" dirty="0">
              <a:latin typeface="Consolas" panose="020B0609020204030204" pitchFamily="49" charset="0"/>
            </a:endParaRPr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672547F3-96EA-1F5A-8A89-3C67B34DB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58" y="267623"/>
            <a:ext cx="9651619" cy="1533381"/>
          </a:xfrm>
        </p:spPr>
        <p:txBody>
          <a:bodyPr/>
          <a:lstStyle/>
          <a:p>
            <a:r>
              <a:rPr lang="en-US"/>
              <a:t>Corporate spending on employee gifts</a:t>
            </a:r>
            <a:endParaRPr lang="nb-NO" dirty="0"/>
          </a:p>
        </p:txBody>
      </p:sp>
      <p:sp>
        <p:nvSpPr>
          <p:cNvPr id="7" name="Rektangel: avrundede hjørner 6">
            <a:extLst>
              <a:ext uri="{FF2B5EF4-FFF2-40B4-BE49-F238E27FC236}">
                <a16:creationId xmlns:a16="http://schemas.microsoft.com/office/drawing/2014/main" id="{E17D3ECD-561E-35A5-4B3F-4102182452E5}"/>
              </a:ext>
            </a:extLst>
          </p:cNvPr>
          <p:cNvSpPr/>
          <p:nvPr/>
        </p:nvSpPr>
        <p:spPr>
          <a:xfrm>
            <a:off x="7336808" y="3276032"/>
            <a:ext cx="1583141" cy="744653"/>
          </a:xfrm>
          <a:prstGeom prst="roundRect">
            <a:avLst>
              <a:gd name="adj" fmla="val 42308"/>
            </a:avLst>
          </a:prstGeom>
          <a:solidFill>
            <a:srgbClr val="8F00EF"/>
          </a:solidFill>
          <a:ln>
            <a:solidFill>
              <a:srgbClr val="8F00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300" b="1" dirty="0">
                <a:latin typeface="Consolas" panose="020B0609020204030204" pitchFamily="49" charset="0"/>
              </a:rPr>
              <a:t>253.5</a:t>
            </a:r>
          </a:p>
        </p:txBody>
      </p:sp>
      <p:sp>
        <p:nvSpPr>
          <p:cNvPr id="8" name="Rektangel: avrundede hjørner 7">
            <a:extLst>
              <a:ext uri="{FF2B5EF4-FFF2-40B4-BE49-F238E27FC236}">
                <a16:creationId xmlns:a16="http://schemas.microsoft.com/office/drawing/2014/main" id="{B618160C-AE69-755B-BB30-00CB396C8C3D}"/>
              </a:ext>
            </a:extLst>
          </p:cNvPr>
          <p:cNvSpPr/>
          <p:nvPr/>
        </p:nvSpPr>
        <p:spPr>
          <a:xfrm>
            <a:off x="5131558" y="4440354"/>
            <a:ext cx="1433016" cy="744653"/>
          </a:xfrm>
          <a:prstGeom prst="roundRect">
            <a:avLst>
              <a:gd name="adj" fmla="val 42308"/>
            </a:avLst>
          </a:prstGeom>
          <a:solidFill>
            <a:srgbClr val="8F00EF"/>
          </a:solidFill>
          <a:ln>
            <a:solidFill>
              <a:srgbClr val="8F00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300" b="1" dirty="0">
                <a:latin typeface="Consolas" panose="020B0609020204030204" pitchFamily="49" charset="0"/>
              </a:rPr>
              <a:t>84.5</a:t>
            </a:r>
          </a:p>
        </p:txBody>
      </p:sp>
      <p:sp>
        <p:nvSpPr>
          <p:cNvPr id="2" name="Tittel 4">
            <a:extLst>
              <a:ext uri="{FF2B5EF4-FFF2-40B4-BE49-F238E27FC236}">
                <a16:creationId xmlns:a16="http://schemas.microsoft.com/office/drawing/2014/main" id="{8A1346F6-A407-1601-4C42-031E6D3377EF}"/>
              </a:ext>
            </a:extLst>
          </p:cNvPr>
          <p:cNvSpPr txBox="1">
            <a:spLocks/>
          </p:cNvSpPr>
          <p:nvPr/>
        </p:nvSpPr>
        <p:spPr>
          <a:xfrm>
            <a:off x="1355810" y="242710"/>
            <a:ext cx="9302932" cy="153338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Magnitude table example </a:t>
            </a:r>
            <a:endParaRPr lang="nb-NO" dirty="0"/>
          </a:p>
        </p:txBody>
      </p:sp>
      <p:sp>
        <p:nvSpPr>
          <p:cNvPr id="11" name="Bildeforklaring formet som et avrundet rektangel 5">
            <a:extLst>
              <a:ext uri="{FF2B5EF4-FFF2-40B4-BE49-F238E27FC236}">
                <a16:creationId xmlns:a16="http://schemas.microsoft.com/office/drawing/2014/main" id="{5E54687B-051E-B39C-037D-920B1A9E1EE4}"/>
              </a:ext>
            </a:extLst>
          </p:cNvPr>
          <p:cNvSpPr txBox="1">
            <a:spLocks/>
          </p:cNvSpPr>
          <p:nvPr/>
        </p:nvSpPr>
        <p:spPr>
          <a:xfrm>
            <a:off x="1533258" y="2717823"/>
            <a:ext cx="2880642" cy="301840"/>
          </a:xfrm>
          <a:prstGeom prst="wedgeRoundRectCallout">
            <a:avLst>
              <a:gd name="adj1" fmla="val 68145"/>
              <a:gd name="adj2" fmla="val 128066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Why primary suppressions </a:t>
            </a:r>
          </a:p>
        </p:txBody>
      </p:sp>
    </p:spTree>
    <p:extLst>
      <p:ext uri="{BB962C8B-B14F-4D97-AF65-F5344CB8AC3E}">
        <p14:creationId xmlns:p14="http://schemas.microsoft.com/office/powerpoint/2010/main" val="376360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2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51186-D1A6-52BD-D524-70883C312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>
            <a:extLst>
              <a:ext uri="{FF2B5EF4-FFF2-40B4-BE49-F238E27FC236}">
                <a16:creationId xmlns:a16="http://schemas.microsoft.com/office/drawing/2014/main" id="{84DCA9B5-DCBE-B126-DF48-DCD2CB418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23" y="1798633"/>
            <a:ext cx="10631384" cy="4791744"/>
          </a:xfrm>
          <a:prstGeom prst="rect">
            <a:avLst/>
          </a:prstGeom>
        </p:spPr>
      </p:pic>
      <p:sp>
        <p:nvSpPr>
          <p:cNvPr id="5" name="Tittel 4">
            <a:extLst>
              <a:ext uri="{FF2B5EF4-FFF2-40B4-BE49-F238E27FC236}">
                <a16:creationId xmlns:a16="http://schemas.microsoft.com/office/drawing/2014/main" id="{428B1604-79F0-FCA3-5DDF-59E40B0A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58" y="267623"/>
            <a:ext cx="9651619" cy="1533381"/>
          </a:xfrm>
        </p:spPr>
        <p:txBody>
          <a:bodyPr/>
          <a:lstStyle/>
          <a:p>
            <a:r>
              <a:rPr lang="en-US"/>
              <a:t>Corporate spending on employee gifts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45907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4CCCD7CE-8329-2983-DF6E-5BCDCECC2354}"/>
              </a:ext>
            </a:extLst>
          </p:cNvPr>
          <p:cNvSpPr txBox="1"/>
          <p:nvPr/>
        </p:nvSpPr>
        <p:spPr>
          <a:xfrm>
            <a:off x="802109" y="403535"/>
            <a:ext cx="492398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  <a:buNone/>
            </a:pP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GB" sz="1400" b="1" i="0" noProof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gifts  </a:t>
            </a:r>
            <a:r>
              <a:rPr lang="en-GB" sz="1400" b="1" i="0" noProof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world_region</a:t>
            </a:r>
            <a:r>
              <a:rPr lang="en-GB" sz="1400" b="1" i="0" noProof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company value</a:t>
            </a:r>
          </a:p>
          <a:p>
            <a:pPr algn="l" latinLnBrk="1">
              <a:lnSpc>
                <a:spcPct val="150000"/>
              </a:lnSpc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Christmas        Europe    IKEA   1.7</a:t>
            </a:r>
          </a:p>
          <a:p>
            <a:pPr algn="l" latinLnBrk="1"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Christmas        Europe    Nike  13.1</a:t>
            </a:r>
          </a:p>
          <a:p>
            <a:pPr algn="l" latinLnBrk="1">
              <a:lnSpc>
                <a:spcPct val="150000"/>
              </a:lnSpc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Christmas        Europe   Tesla   1.8</a:t>
            </a:r>
          </a:p>
          <a:p>
            <a:pPr algn="l" latinLnBrk="1">
              <a:lnSpc>
                <a:spcPct val="150000"/>
              </a:lnSpc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Christmas       America    IKEA   3.4</a:t>
            </a:r>
          </a:p>
          <a:p>
            <a:pPr algn="l" latinLnBrk="1"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5 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Christmas       America    Nike  50.2</a:t>
            </a:r>
          </a:p>
          <a:p>
            <a:pPr algn="l" latinLnBrk="1"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Christmas       America   Pepsi   9.1</a:t>
            </a:r>
          </a:p>
          <a:p>
            <a:pPr algn="l" latinLnBrk="1">
              <a:lnSpc>
                <a:spcPct val="150000"/>
              </a:lnSpc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Christmas       America    Sony  63.8</a:t>
            </a:r>
          </a:p>
          <a:p>
            <a:pPr algn="l" latinLnBrk="1">
              <a:lnSpc>
                <a:spcPct val="150000"/>
              </a:lnSpc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Christmas Rest of World    Nike  43.2</a:t>
            </a:r>
          </a:p>
          <a:p>
            <a:pPr algn="l" latinLnBrk="1"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Christmas Rest of World   Pepsi 105.3</a:t>
            </a:r>
          </a:p>
          <a:p>
            <a:pPr algn="l" latinLnBrk="1"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Christmas Rest of World    Sony  96.6</a:t>
            </a:r>
          </a:p>
          <a:p>
            <a:pPr algn="l" latinLnBrk="1"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Christmas Rest of World   Tesla   8.4</a:t>
            </a:r>
          </a:p>
          <a:p>
            <a:pPr algn="l" latinLnBrk="1">
              <a:lnSpc>
                <a:spcPct val="150000"/>
              </a:lnSpc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Other        Europe    Nike  16.8</a:t>
            </a:r>
          </a:p>
          <a:p>
            <a:pPr algn="l" latinLnBrk="1"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Other        Europe   Pepsi  10.4</a:t>
            </a:r>
          </a:p>
          <a:p>
            <a:pPr algn="l" latinLnBrk="1">
              <a:lnSpc>
                <a:spcPct val="150000"/>
              </a:lnSpc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14 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Other        Europe   Tesla   8.7</a:t>
            </a:r>
          </a:p>
          <a:p>
            <a:pPr algn="l" latinLnBrk="1">
              <a:lnSpc>
                <a:spcPct val="150000"/>
              </a:lnSpc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Other       America    IKEA  26.0</a:t>
            </a:r>
          </a:p>
          <a:p>
            <a:pPr algn="l" latinLnBrk="1"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Other       America    Nike  21.6</a:t>
            </a:r>
          </a:p>
          <a:p>
            <a:pPr algn="l" latinLnBrk="1">
              <a:lnSpc>
                <a:spcPct val="150000"/>
              </a:lnSpc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Other       America   Pepsi  36.9</a:t>
            </a:r>
          </a:p>
          <a:p>
            <a:pPr algn="l" latinLnBrk="1">
              <a:lnSpc>
                <a:spcPct val="150000"/>
              </a:lnSpc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18 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Other Rest of World    IKEA   2.7</a:t>
            </a:r>
          </a:p>
          <a:p>
            <a:pPr algn="l" latinLnBrk="1"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Other Rest of World   Tesla   6.5</a:t>
            </a:r>
            <a:endParaRPr lang="en-GB" sz="1400" noProof="0" dirty="0">
              <a:latin typeface="Consolas" panose="020B0609020204030204" pitchFamily="49" charset="0"/>
            </a:endParaRP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114F4235-8DA6-6601-8C85-6F1107E067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231" y="483069"/>
            <a:ext cx="4172532" cy="5534797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A0CD30E-66FD-A63A-27BA-07770709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938" y="506659"/>
            <a:ext cx="5176834" cy="1311128"/>
          </a:xfrm>
        </p:spPr>
        <p:txBody>
          <a:bodyPr/>
          <a:lstStyle/>
          <a:p>
            <a:r>
              <a:rPr lang="en-GB" noProof="0" dirty="0"/>
              <a:t>Underlying data 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8E617649-041C-70BB-BC68-B275F6DF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905" y="2310414"/>
            <a:ext cx="5462986" cy="246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5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C5441-9C42-CD05-808F-9802D6790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C0101AA3-AE57-343F-A447-7E1AE755D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153" y="6349153"/>
            <a:ext cx="7230416" cy="298543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" name="Tabell 12">
            <a:extLst>
              <a:ext uri="{FF2B5EF4-FFF2-40B4-BE49-F238E27FC236}">
                <a16:creationId xmlns:a16="http://schemas.microsoft.com/office/drawing/2014/main" id="{8351C027-1EE3-3B03-6223-396DF9168834}"/>
              </a:ext>
            </a:extLst>
          </p:cNvPr>
          <p:cNvGraphicFramePr>
            <a:graphicFrameLocks noGrp="1"/>
          </p:cNvGraphicFramePr>
          <p:nvPr/>
        </p:nvGraphicFramePr>
        <p:xfrm>
          <a:off x="1" y="0"/>
          <a:ext cx="12191998" cy="7081282"/>
        </p:xfrm>
        <a:graphic>
          <a:graphicData uri="http://schemas.openxmlformats.org/drawingml/2006/table">
            <a:tbl>
              <a:tblPr firstRow="1" bandRow="1"/>
              <a:tblGrid>
                <a:gridCol w="1513602">
                  <a:extLst>
                    <a:ext uri="{9D8B030D-6E8A-4147-A177-3AD203B41FA5}">
                      <a16:colId xmlns:a16="http://schemas.microsoft.com/office/drawing/2014/main" val="899770995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2694817510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456660000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3453579545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4197741227"/>
                    </a:ext>
                  </a:extLst>
                </a:gridCol>
              </a:tblGrid>
              <a:tr h="84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endParaRPr lang="nb-NO" sz="1600" kern="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lvl="3" algn="l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Europe</a:t>
                      </a: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marR="0" lvl="3" indent="0" algn="l" defTabSz="91444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America</a:t>
                      </a:r>
                      <a:endParaRPr kumimoji="0" lang="nb-NO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0B00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lvl="3" algn="l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Rest </a:t>
                      </a:r>
                      <a:r>
                        <a:rPr lang="nb-NO" sz="2000" kern="100" dirty="0" err="1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World</a:t>
                      </a: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marR="0" lvl="3" indent="0" algn="l" defTabSz="91444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 </a:t>
                      </a:r>
                      <a:r>
                        <a:rPr lang="nb-NO" sz="2000" b="1" kern="12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world</a:t>
                      </a:r>
                      <a:endParaRPr lang="nb-NO" sz="2000" b="1" kern="12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488570"/>
                  </a:ext>
                </a:extLst>
              </a:tr>
              <a:tr h="168750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Christmas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1.7</a:t>
                      </a: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13.1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78.9%, k2 = 89.8%</a:t>
                      </a:r>
                      <a:r>
                        <a:rPr lang="nn-NO" sz="1600" kern="1200" dirty="0">
                          <a:solidFill>
                            <a:srgbClr val="2371A0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p = 13.0%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 3.4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50.2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 9.1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63.8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50.4%, k2 = 90.1%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19.6%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 43.2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105.3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 96.6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Tesla =   8.4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41.5%, k2 = 79.6%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49.0%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8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  5.1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106.5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114.4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160.4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10.2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40.4%, k2 = 69.3%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 p = 75.9%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903440"/>
                  </a:ext>
                </a:extLst>
              </a:tr>
              <a:tr h="148545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Other</a:t>
                      </a: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16.8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10.4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8.7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46.8%, k2 = 75.8%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51.8%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26.0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21.6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36.9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43.7%, k2 = 74.4%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58.5%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= 2.7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Tesla = 6.5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70.7%, k2 = 100.0%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p = 0.0%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28.7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38.4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Pepsi = 47.3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15.2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36.5%, k2 = 66.1%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92.8%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540692"/>
                  </a:ext>
                </a:extLst>
              </a:tr>
              <a:tr h="168750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1.7</a:t>
                      </a: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29.9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10.5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57.0%, k2 = 77.0%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40.5%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29.4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71.8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46.0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63.8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34.0%, k2 = 64.3%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 p = 105.0%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 2.7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 43.2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105.3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 96.6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14.9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40.1%, k2 = 76.9%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57.7%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33.8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144.9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161.7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160.4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25.4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30.7%, k2 = 61.2%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126.2%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491987"/>
                  </a:ext>
                </a:extLst>
              </a:tr>
            </a:tbl>
          </a:graphicData>
        </a:graphic>
      </p:graphicFrame>
      <p:sp>
        <p:nvSpPr>
          <p:cNvPr id="2" name="TekstSylinder 1">
            <a:extLst>
              <a:ext uri="{FF2B5EF4-FFF2-40B4-BE49-F238E27FC236}">
                <a16:creationId xmlns:a16="http://schemas.microsoft.com/office/drawing/2014/main" id="{8C1094F7-1801-E88E-DBEB-12172B19E2ED}"/>
              </a:ext>
            </a:extLst>
          </p:cNvPr>
          <p:cNvSpPr txBox="1"/>
          <p:nvPr/>
        </p:nvSpPr>
        <p:spPr>
          <a:xfrm>
            <a:off x="9480883" y="-300791"/>
            <a:ext cx="3007895" cy="77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8CC1F23E-3811-B00A-46D4-0A002650094F}"/>
              </a:ext>
            </a:extLst>
          </p:cNvPr>
          <p:cNvSpPr txBox="1"/>
          <p:nvPr/>
        </p:nvSpPr>
        <p:spPr>
          <a:xfrm>
            <a:off x="-429126" y="4788422"/>
            <a:ext cx="10776283" cy="262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7249E3D7-B335-0FB9-B574-9DD620D9A205}"/>
              </a:ext>
            </a:extLst>
          </p:cNvPr>
          <p:cNvSpPr txBox="1"/>
          <p:nvPr/>
        </p:nvSpPr>
        <p:spPr>
          <a:xfrm>
            <a:off x="1564106" y="1825282"/>
            <a:ext cx="2225842" cy="79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605D4E3F-ED8B-05CB-823A-935603DB64C5}"/>
              </a:ext>
            </a:extLst>
          </p:cNvPr>
          <p:cNvSpPr txBox="1"/>
          <p:nvPr/>
        </p:nvSpPr>
        <p:spPr>
          <a:xfrm>
            <a:off x="4409573" y="1825282"/>
            <a:ext cx="2225842" cy="79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663124CF-1B53-F8F3-9185-EAABF40B093E}"/>
              </a:ext>
            </a:extLst>
          </p:cNvPr>
          <p:cNvSpPr txBox="1"/>
          <p:nvPr/>
        </p:nvSpPr>
        <p:spPr>
          <a:xfrm>
            <a:off x="7040478" y="1868848"/>
            <a:ext cx="2225842" cy="79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CA4B3704-8274-B56F-FC51-350053A505CD}"/>
              </a:ext>
            </a:extLst>
          </p:cNvPr>
          <p:cNvSpPr txBox="1"/>
          <p:nvPr/>
        </p:nvSpPr>
        <p:spPr>
          <a:xfrm>
            <a:off x="1680411" y="3996422"/>
            <a:ext cx="2225842" cy="79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0EF17C90-711A-630C-B0BA-94C6C7A05BA7}"/>
              </a:ext>
            </a:extLst>
          </p:cNvPr>
          <p:cNvSpPr txBox="1"/>
          <p:nvPr/>
        </p:nvSpPr>
        <p:spPr>
          <a:xfrm>
            <a:off x="4215361" y="4178013"/>
            <a:ext cx="2225842" cy="79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DE4B1E31-67D9-A0AD-E7A9-AC34E438C57F}"/>
              </a:ext>
            </a:extLst>
          </p:cNvPr>
          <p:cNvSpPr txBox="1"/>
          <p:nvPr/>
        </p:nvSpPr>
        <p:spPr>
          <a:xfrm>
            <a:off x="6978596" y="4224490"/>
            <a:ext cx="2225842" cy="79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6F608909-6EED-D7B8-6E34-A52DF4B0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734" y="2419855"/>
            <a:ext cx="3571195" cy="4737134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5D452EB5-2B20-335A-F7F9-2E4D85F73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311" y="4457836"/>
            <a:ext cx="5462986" cy="2462260"/>
          </a:xfrm>
          <a:prstGeom prst="rect">
            <a:avLst/>
          </a:prstGeom>
        </p:spPr>
      </p:pic>
      <p:sp>
        <p:nvSpPr>
          <p:cNvPr id="14" name="Bildeforklaring formet som et avrundet rektangel 5">
            <a:extLst>
              <a:ext uri="{FF2B5EF4-FFF2-40B4-BE49-F238E27FC236}">
                <a16:creationId xmlns:a16="http://schemas.microsoft.com/office/drawing/2014/main" id="{425332E1-24C8-DF88-050B-6F27C3EDEC4C}"/>
              </a:ext>
            </a:extLst>
          </p:cNvPr>
          <p:cNvSpPr txBox="1">
            <a:spLocks/>
          </p:cNvSpPr>
          <p:nvPr/>
        </p:nvSpPr>
        <p:spPr>
          <a:xfrm>
            <a:off x="4195011" y="562483"/>
            <a:ext cx="6296526" cy="1857372"/>
          </a:xfrm>
          <a:prstGeom prst="wedgeRoundRectCallout">
            <a:avLst>
              <a:gd name="adj1" fmla="val -58204"/>
              <a:gd name="adj2" fmla="val 13230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</a:rPr>
              <a:t>k1 = 13.1/16.6  = 78.9%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</a:rPr>
              <a:t>k2 =   (13.1+1.8)/16.6 = 89.7%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</a:rPr>
              <a:t>p = (16.6 -  1.8 - 13.1) /  13.1 = 13.0 %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Bildeforklaring formet som et avrundet rektangel 5">
            <a:extLst>
              <a:ext uri="{FF2B5EF4-FFF2-40B4-BE49-F238E27FC236}">
                <a16:creationId xmlns:a16="http://schemas.microsoft.com/office/drawing/2014/main" id="{249D7FC8-6B86-A553-7964-653CB4AC1725}"/>
              </a:ext>
            </a:extLst>
          </p:cNvPr>
          <p:cNvSpPr txBox="1">
            <a:spLocks/>
          </p:cNvSpPr>
          <p:nvPr/>
        </p:nvSpPr>
        <p:spPr>
          <a:xfrm>
            <a:off x="9040645" y="2615692"/>
            <a:ext cx="2880642" cy="1218176"/>
          </a:xfrm>
          <a:prstGeom prst="wedgeRoundRectCallout">
            <a:avLst>
              <a:gd name="adj1" fmla="val -69454"/>
              <a:gd name="adj2" fmla="val -78128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Different notation. Now k1, k1 and p are not the rule-values, but observed values in the data. </a:t>
            </a:r>
          </a:p>
        </p:txBody>
      </p:sp>
    </p:spTree>
    <p:extLst>
      <p:ext uri="{BB962C8B-B14F-4D97-AF65-F5344CB8AC3E}">
        <p14:creationId xmlns:p14="http://schemas.microsoft.com/office/powerpoint/2010/main" val="3093099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4" grpId="1" animBg="1"/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EE7F7-3AA4-B075-021B-4627C6BF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BD8C97FC-5078-CA7B-1A04-F9B48E6EE8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153" y="6349153"/>
            <a:ext cx="7230416" cy="298543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" name="Tabell 12">
            <a:extLst>
              <a:ext uri="{FF2B5EF4-FFF2-40B4-BE49-F238E27FC236}">
                <a16:creationId xmlns:a16="http://schemas.microsoft.com/office/drawing/2014/main" id="{3B56246C-DBC6-5AEC-4EE0-0B2EE1C9B335}"/>
              </a:ext>
            </a:extLst>
          </p:cNvPr>
          <p:cNvGraphicFramePr>
            <a:graphicFrameLocks noGrp="1"/>
          </p:cNvGraphicFramePr>
          <p:nvPr/>
        </p:nvGraphicFramePr>
        <p:xfrm>
          <a:off x="1" y="0"/>
          <a:ext cx="12191998" cy="7081282"/>
        </p:xfrm>
        <a:graphic>
          <a:graphicData uri="http://schemas.openxmlformats.org/drawingml/2006/table">
            <a:tbl>
              <a:tblPr firstRow="1" bandRow="1"/>
              <a:tblGrid>
                <a:gridCol w="1513602">
                  <a:extLst>
                    <a:ext uri="{9D8B030D-6E8A-4147-A177-3AD203B41FA5}">
                      <a16:colId xmlns:a16="http://schemas.microsoft.com/office/drawing/2014/main" val="899770995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2694817510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456660000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3453579545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4197741227"/>
                    </a:ext>
                  </a:extLst>
                </a:gridCol>
              </a:tblGrid>
              <a:tr h="84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endParaRPr lang="nb-NO" sz="1600" kern="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lvl="3" algn="l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Europe</a:t>
                      </a: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marR="0" lvl="3" indent="0" algn="l" defTabSz="91444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America</a:t>
                      </a:r>
                      <a:endParaRPr kumimoji="0" lang="nb-NO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0B00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lvl="3" algn="l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Rest </a:t>
                      </a:r>
                      <a:r>
                        <a:rPr lang="nb-NO" sz="2000" kern="100" dirty="0" err="1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World</a:t>
                      </a: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marR="0" lvl="3" indent="0" algn="l" defTabSz="91444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 </a:t>
                      </a:r>
                      <a:r>
                        <a:rPr lang="nb-NO" sz="2000" b="1" kern="12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world</a:t>
                      </a:r>
                      <a:endParaRPr lang="nb-NO" sz="2000" b="1" kern="12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488570"/>
                  </a:ext>
                </a:extLst>
              </a:tr>
              <a:tr h="168750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Christmas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1.7</a:t>
                      </a: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13.1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78.9%, k2 = 89.8%</a:t>
                      </a:r>
                      <a:r>
                        <a:rPr lang="nn-NO" sz="1600" kern="1200" dirty="0">
                          <a:solidFill>
                            <a:srgbClr val="2371A0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p = 13.0%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 3.4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50.2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 9.1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63.8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50.4%, k2 = 90.1%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19.6%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 43.2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105.3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 96.6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Tesla =   8.4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41.5%, k2 = 79.6%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49.0%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8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  5.1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106.5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114.4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160.4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10.2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40.4%, k2 = 69.3%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 p = 75.9%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903440"/>
                  </a:ext>
                </a:extLst>
              </a:tr>
              <a:tr h="148545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Other</a:t>
                      </a: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16.8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10.4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8.7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46.8%, k2 = 75.8%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51.8%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26.0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21.6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36.9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43.7%, k2 = 74.4%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58.5%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= 2.7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Tesla = 6.5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70.7%, k2 = 100.0%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p = 0.0%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28.7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38.4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Pepsi = 47.3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15.2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36.5%, k2 = 66.1%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92.8%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540692"/>
                  </a:ext>
                </a:extLst>
              </a:tr>
              <a:tr h="168750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1.7</a:t>
                      </a: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29.9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10.5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57.0%, k2 = 77.0%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40.5%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29.4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71.8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46.0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63.8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34.0%, k2 = 64.3%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 p = 105.0%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 2.7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 43.2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105.3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 96.6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14.9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40.1%, k2 = 76.9%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57.7%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33.8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144.9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161.7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160.4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25.4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30.7%, k2 = 61.2%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126.2%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491987"/>
                  </a:ext>
                </a:extLst>
              </a:tr>
            </a:tbl>
          </a:graphicData>
        </a:graphic>
      </p:graphicFrame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B09C2D48-E582-93B2-3469-BCB73DA53028}"/>
              </a:ext>
            </a:extLst>
          </p:cNvPr>
          <p:cNvSpPr txBox="1">
            <a:spLocks/>
          </p:cNvSpPr>
          <p:nvPr/>
        </p:nvSpPr>
        <p:spPr>
          <a:xfrm>
            <a:off x="4904873" y="3540641"/>
            <a:ext cx="6296526" cy="388012"/>
          </a:xfrm>
          <a:prstGeom prst="wedgeRoundRectCallout">
            <a:avLst>
              <a:gd name="adj1" fmla="val -34318"/>
              <a:gd name="adj2" fmla="val -330118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With 90% as k2-limit. This cell is primary suppressed.</a:t>
            </a:r>
          </a:p>
        </p:txBody>
      </p:sp>
      <p:sp>
        <p:nvSpPr>
          <p:cNvPr id="3" name="Bildeforklaring formet som et avrundet rektangel 5">
            <a:extLst>
              <a:ext uri="{FF2B5EF4-FFF2-40B4-BE49-F238E27FC236}">
                <a16:creationId xmlns:a16="http://schemas.microsoft.com/office/drawing/2014/main" id="{15EE2A9B-2184-639A-5D37-30281AAF91B5}"/>
              </a:ext>
            </a:extLst>
          </p:cNvPr>
          <p:cNvSpPr txBox="1">
            <a:spLocks/>
          </p:cNvSpPr>
          <p:nvPr/>
        </p:nvSpPr>
        <p:spPr>
          <a:xfrm>
            <a:off x="347490" y="4061000"/>
            <a:ext cx="6296526" cy="388012"/>
          </a:xfrm>
          <a:prstGeom prst="wedgeRoundRectCallout">
            <a:avLst>
              <a:gd name="adj1" fmla="val -10814"/>
              <a:gd name="adj2" fmla="val -426244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With 15% as p%-limit. This cell is primary suppressed instead. 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0453DDFC-B79F-C5ED-4222-823D1EA7E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710" y="4100532"/>
            <a:ext cx="6742897" cy="304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1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C8EDA-F7D5-B3BA-7AFC-49C659BDB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01DAB8A-E408-FBB3-B799-DC6674DC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809" y="317914"/>
            <a:ext cx="9651619" cy="1311128"/>
          </a:xfrm>
        </p:spPr>
        <p:txBody>
          <a:bodyPr/>
          <a:lstStyle/>
          <a:p>
            <a:r>
              <a:rPr lang="en-US"/>
              <a:t>Microdata</a:t>
            </a:r>
          </a:p>
        </p:txBody>
      </p:sp>
      <p:graphicFrame>
        <p:nvGraphicFramePr>
          <p:cNvPr id="3" name="Tabell 2">
            <a:extLst>
              <a:ext uri="{FF2B5EF4-FFF2-40B4-BE49-F238E27FC236}">
                <a16:creationId xmlns:a16="http://schemas.microsoft.com/office/drawing/2014/main" id="{D456890D-C29A-A2C2-64C7-AF25CF43836E}"/>
              </a:ext>
            </a:extLst>
          </p:cNvPr>
          <p:cNvGraphicFramePr>
            <a:graphicFrameLocks noGrp="1"/>
          </p:cNvGraphicFramePr>
          <p:nvPr/>
        </p:nvGraphicFramePr>
        <p:xfrm>
          <a:off x="531628" y="1629042"/>
          <a:ext cx="4157331" cy="4754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5777">
                  <a:extLst>
                    <a:ext uri="{9D8B030D-6E8A-4147-A177-3AD203B41FA5}">
                      <a16:colId xmlns:a16="http://schemas.microsoft.com/office/drawing/2014/main" val="2903284712"/>
                    </a:ext>
                  </a:extLst>
                </a:gridCol>
                <a:gridCol w="1385777">
                  <a:extLst>
                    <a:ext uri="{9D8B030D-6E8A-4147-A177-3AD203B41FA5}">
                      <a16:colId xmlns:a16="http://schemas.microsoft.com/office/drawing/2014/main" val="2560764663"/>
                    </a:ext>
                  </a:extLst>
                </a:gridCol>
                <a:gridCol w="1385777">
                  <a:extLst>
                    <a:ext uri="{9D8B030D-6E8A-4147-A177-3AD203B41FA5}">
                      <a16:colId xmlns:a16="http://schemas.microsoft.com/office/drawing/2014/main" val="20812840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  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income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8969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150233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6434898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09478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4618521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2633304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974754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4498682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144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5019019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6111288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1189695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251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7829011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3435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37756724"/>
                  </a:ext>
                </a:extLst>
              </a:tr>
            </a:tbl>
          </a:graphicData>
        </a:graphic>
      </p:graphicFrame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18874734-3996-84E4-AE22-9EF47EAB637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77786" y="841450"/>
            <a:ext cx="4369981" cy="121063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Aggregated data </a:t>
            </a:r>
          </a:p>
          <a:p>
            <a:pPr lvl="1">
              <a:lnSpc>
                <a:spcPct val="100000"/>
              </a:lnSpc>
            </a:pPr>
            <a:r>
              <a:rPr lang="en-US" sz="2000"/>
              <a:t>with a frequency variable </a:t>
            </a:r>
          </a:p>
        </p:txBody>
      </p:sp>
      <p:graphicFrame>
        <p:nvGraphicFramePr>
          <p:cNvPr id="7" name="Tabell 6">
            <a:extLst>
              <a:ext uri="{FF2B5EF4-FFF2-40B4-BE49-F238E27FC236}">
                <a16:creationId xmlns:a16="http://schemas.microsoft.com/office/drawing/2014/main" id="{CE35675C-E148-A447-B960-D08369FCE389}"/>
              </a:ext>
            </a:extLst>
          </p:cNvPr>
          <p:cNvGraphicFramePr>
            <a:graphicFrameLocks noGrp="1"/>
          </p:cNvGraphicFramePr>
          <p:nvPr/>
        </p:nvGraphicFramePr>
        <p:xfrm>
          <a:off x="5677786" y="2611357"/>
          <a:ext cx="4710224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556">
                  <a:extLst>
                    <a:ext uri="{9D8B030D-6E8A-4147-A177-3AD203B41FA5}">
                      <a16:colId xmlns:a16="http://schemas.microsoft.com/office/drawing/2014/main" val="675221673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144707851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306489639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2611433113"/>
                    </a:ext>
                  </a:extLst>
                </a:gridCol>
              </a:tblGrid>
              <a:tr h="1355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err="1">
                          <a:solidFill>
                            <a:schemeClr val="bg1"/>
                          </a:solidFill>
                          <a:effectLst/>
                        </a:rPr>
                        <a:t>freq</a:t>
                      </a:r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130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 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46885659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18627091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1034420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668368174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1668499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536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A4AB2ECC-BA3C-FE94-CCE9-9EC56A9621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Perturbation of magnitude tables </a:t>
            </a:r>
            <a:endParaRPr lang="nb-NO" dirty="0"/>
          </a:p>
        </p:txBody>
      </p:sp>
      <p:sp>
        <p:nvSpPr>
          <p:cNvPr id="6" name="Undertittel 5">
            <a:extLst>
              <a:ext uri="{FF2B5EF4-FFF2-40B4-BE49-F238E27FC236}">
                <a16:creationId xmlns:a16="http://schemas.microsoft.com/office/drawing/2014/main" id="{B7F30C9D-D7AD-E9B9-D681-3E89E1C553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not as </a:t>
            </a:r>
            <a:r>
              <a:rPr lang="nb-NO" dirty="0" err="1"/>
              <a:t>common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93539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1D8CFBF-7772-CC98-4572-1A8C7001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208722"/>
            <a:ext cx="9651619" cy="1073426"/>
          </a:xfrm>
        </p:spPr>
        <p:txBody>
          <a:bodyPr/>
          <a:lstStyle/>
          <a:p>
            <a:r>
              <a:rPr lang="en-US" noProof="0" dirty="0"/>
              <a:t>The EZS-method  </a:t>
            </a:r>
            <a:r>
              <a:rPr lang="en-US" sz="3200" noProof="0" dirty="0"/>
              <a:t>(Evans, Zayatz and </a:t>
            </a:r>
            <a:r>
              <a:rPr lang="en-US" sz="3200" noProof="0" dirty="0" err="1"/>
              <a:t>Slanta</a:t>
            </a:r>
            <a:r>
              <a:rPr lang="en-US" sz="3200" noProof="0" dirty="0"/>
              <a:t>, 1998)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6551DB3-6033-3AED-7E10-0D9C31C94D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133061"/>
            <a:ext cx="10439241" cy="5516217"/>
          </a:xfrm>
        </p:spPr>
        <p:txBody>
          <a:bodyPr/>
          <a:lstStyle/>
          <a:p>
            <a:r>
              <a:rPr lang="en-US" noProof="0" dirty="0"/>
              <a:t>Noise is added at the microdata </a:t>
            </a:r>
          </a:p>
          <a:p>
            <a:r>
              <a:rPr lang="en-US" noProof="0" dirty="0"/>
              <a:t>Each contributor is assigned direction +1 or -1 and a noise factor </a:t>
            </a:r>
          </a:p>
          <a:p>
            <a:r>
              <a:rPr lang="en-US" noProof="0" dirty="0"/>
              <a:t> 𝑝𝑒𝑟𝑡𝑢𝑟𝑏𝑒𝑑 𝑣𝑎𝑙𝑢𝑒 = 𝑜𝑟𝑖𝑔𝑖𝑛𝑎𝑙 𝑣𝑎𝑙𝑢𝑒 ∗ (1 + 𝑑𝑖𝑟𝑒𝑐𝑡𝑖𝑜𝑛 ∗ 𝑛𝑜𝑖𝑠𝑒 𝑓𝑎𝑐𝑡𝑜𝑟/100)</a:t>
            </a:r>
          </a:p>
          <a:p>
            <a:pPr>
              <a:lnSpc>
                <a:spcPct val="100000"/>
              </a:lnSpc>
            </a:pPr>
            <a:r>
              <a:rPr lang="en-US" noProof="0" dirty="0"/>
              <a:t> Thereafter a special balancing procedure for the 𝑑𝑖𝑟𝑒𝑐𝑡𝑖𝑜𝑛 component</a:t>
            </a:r>
          </a:p>
          <a:p>
            <a:pPr lvl="1">
              <a:lnSpc>
                <a:spcPct val="100000"/>
              </a:lnSpc>
            </a:pPr>
            <a:r>
              <a:rPr lang="en-US" noProof="0" dirty="0"/>
              <a:t>less noise to non-sensitive cells</a:t>
            </a:r>
          </a:p>
          <a:p>
            <a:pPr lvl="1">
              <a:lnSpc>
                <a:spcPct val="100000"/>
              </a:lnSpc>
            </a:pPr>
            <a:r>
              <a:rPr lang="en-US" noProof="0" dirty="0"/>
              <a:t>more noise to sensitive cells</a:t>
            </a:r>
          </a:p>
          <a:p>
            <a:pPr lvl="4">
              <a:lnSpc>
                <a:spcPct val="100000"/>
              </a:lnSpc>
            </a:pPr>
            <a:endParaRPr lang="en-US" noProof="0" dirty="0"/>
          </a:p>
          <a:p>
            <a:pPr>
              <a:lnSpc>
                <a:spcPct val="100000"/>
              </a:lnSpc>
            </a:pPr>
            <a:r>
              <a:rPr lang="en-US" noProof="0" dirty="0"/>
              <a:t>See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dirty="0" err="1"/>
              <a:t>Sabolová</a:t>
            </a:r>
            <a:r>
              <a:rPr lang="en-US" dirty="0"/>
              <a:t>, Tepe, Adriansson and Almberg (2025)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i="1" dirty="0"/>
              <a:t>Using perturbative methods for magnitude tables in Statistical disclosure Control</a:t>
            </a:r>
            <a:r>
              <a:rPr lang="en-US" dirty="0"/>
              <a:t>,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dirty="0">
                <a:hlinkClick r:id="rId2"/>
              </a:rPr>
              <a:t>Expert Meeting on Statistical Data Confidentiality</a:t>
            </a:r>
            <a:r>
              <a:rPr lang="en-US" dirty="0"/>
              <a:t>, 15 - 17 October 2025, Barcelona Spain.</a:t>
            </a:r>
            <a:r>
              <a:rPr lang="en-US" noProof="0" dirty="0"/>
              <a:t>  </a:t>
            </a:r>
          </a:p>
        </p:txBody>
      </p:sp>
      <p:sp>
        <p:nvSpPr>
          <p:cNvPr id="4" name="Bildeforklaring formet som et avrundet rektangel 5">
            <a:extLst>
              <a:ext uri="{FF2B5EF4-FFF2-40B4-BE49-F238E27FC236}">
                <a16:creationId xmlns:a16="http://schemas.microsoft.com/office/drawing/2014/main" id="{9D77F3A3-CE07-5005-7219-28CF6B3C340E}"/>
              </a:ext>
            </a:extLst>
          </p:cNvPr>
          <p:cNvSpPr txBox="1">
            <a:spLocks/>
          </p:cNvSpPr>
          <p:nvPr/>
        </p:nvSpPr>
        <p:spPr>
          <a:xfrm>
            <a:off x="5737145" y="3743901"/>
            <a:ext cx="6296526" cy="1344933"/>
          </a:xfrm>
          <a:prstGeom prst="wedgeRoundRectCallout">
            <a:avLst>
              <a:gd name="adj1" fmla="val -68066"/>
              <a:gd name="adj2" fmla="val -32086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noProof="0" dirty="0">
                <a:solidFill>
                  <a:schemeClr val="tx1"/>
                </a:solidFill>
              </a:rPr>
              <a:t>Sensitive cells similar to primary suppression </a:t>
            </a:r>
            <a:endParaRPr lang="en-US" sz="14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8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FAE705F-2CAC-CA9B-C29F-2638C8876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Cell Key Method for magnitude tables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5B8700A-12A5-DCEF-484A-ECA7743635E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800" noProof="0" dirty="0"/>
              <a:t>Implemented </a:t>
            </a:r>
            <a:r>
              <a:rPr lang="en-US" sz="2800" noProof="0" dirty="0" err="1"/>
              <a:t>i</a:t>
            </a:r>
            <a:r>
              <a:rPr lang="en-US" sz="2800" noProof="0" dirty="0"/>
              <a:t> the </a:t>
            </a:r>
            <a:r>
              <a:rPr lang="en-US" sz="2800" noProof="0" dirty="0" err="1"/>
              <a:t>cellKey</a:t>
            </a:r>
            <a:r>
              <a:rPr lang="en-US" sz="2800" noProof="0" dirty="0"/>
              <a:t> R package</a:t>
            </a:r>
          </a:p>
          <a:p>
            <a:pPr lvl="1"/>
            <a:r>
              <a:rPr lang="en-US" sz="2000" noProof="0" dirty="0"/>
              <a:t>Along with the more common frequency table method   </a:t>
            </a:r>
          </a:p>
        </p:txBody>
      </p:sp>
    </p:spTree>
    <p:extLst>
      <p:ext uri="{BB962C8B-B14F-4D97-AF65-F5344CB8AC3E}">
        <p14:creationId xmlns:p14="http://schemas.microsoft.com/office/powerpoint/2010/main" val="3992417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B79B95E0-0200-B1B0-B8DC-00BCF7EECD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Intervals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97736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9DD05-2596-90DC-9890-43EA08A2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ABE0130-FB4B-0829-F4E5-B0056C48AD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8220" y="402007"/>
            <a:ext cx="5327780" cy="54864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noProof="0" dirty="0"/>
              <a:t>Primary cells are protected 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In the sense that their exact values cannot be recalculated</a:t>
            </a:r>
            <a:r>
              <a:rPr lang="en-US" sz="2200" noProof="0" dirty="0"/>
              <a:t> </a:t>
            </a:r>
            <a:r>
              <a:rPr lang="en-US" sz="2400" dirty="0"/>
              <a:t>	</a:t>
            </a:r>
          </a:p>
          <a:p>
            <a:pPr lvl="4">
              <a:lnSpc>
                <a:spcPct val="100000"/>
              </a:lnSpc>
            </a:pPr>
            <a:endParaRPr lang="en-US" sz="1400" noProof="0" dirty="0"/>
          </a:p>
          <a:p>
            <a:pPr>
              <a:lnSpc>
                <a:spcPct val="100000"/>
              </a:lnSpc>
            </a:pPr>
            <a:r>
              <a:rPr lang="en-US" sz="2600" dirty="0"/>
              <a:t>But intervals can still be derived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In this example, both primary cells end up with the interval: 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3200" dirty="0"/>
              <a:t>   [0, 2]     </a:t>
            </a:r>
            <a:r>
              <a:rPr lang="en-US" sz="800" dirty="0"/>
              <a:t>						</a:t>
            </a:r>
            <a:r>
              <a:rPr lang="en-US" dirty="0"/>
              <a:t>	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EE09E3A4-AA3B-8B9A-63B2-F1E49598F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3395" y="1057571"/>
            <a:ext cx="5123809" cy="2371429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C322003E-BF10-5187-480C-F089B10B1D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674" y="1096315"/>
            <a:ext cx="5083250" cy="2293940"/>
          </a:xfrm>
          <a:prstGeom prst="rect">
            <a:avLst/>
          </a:prstGeom>
        </p:spPr>
      </p:pic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FF34F215-6402-D899-B51D-A0B557C4AD06}"/>
              </a:ext>
            </a:extLst>
          </p:cNvPr>
          <p:cNvSpPr txBox="1">
            <a:spLocks/>
          </p:cNvSpPr>
          <p:nvPr/>
        </p:nvSpPr>
        <p:spPr>
          <a:xfrm>
            <a:off x="879894" y="3727744"/>
            <a:ext cx="8473656" cy="4145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800" dirty="0"/>
              <a:t>	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600" dirty="0"/>
              <a:t>Is that acceptable?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No, not when you consider the rationale behind the primary suppression.</a:t>
            </a:r>
          </a:p>
          <a:p>
            <a:pPr lvl="4"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2600" dirty="0"/>
              <a:t>A solution is to set requirements for the intervals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</a:t>
            </a:r>
            <a:r>
              <a:rPr lang="en-US" sz="2200" dirty="0"/>
              <a:t>It can be done in Tau-Argus and </a:t>
            </a:r>
            <a:r>
              <a:rPr lang="en-US" sz="2200" dirty="0" err="1"/>
              <a:t>GaussSuppression</a:t>
            </a:r>
            <a:r>
              <a:rPr lang="en-US" sz="2200" dirty="0"/>
              <a:t> </a:t>
            </a:r>
            <a:r>
              <a:rPr lang="en-US" dirty="0"/>
              <a:t>	</a:t>
            </a:r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85AD2C87-DB33-17D4-E7D3-39A1EF694ED2}"/>
              </a:ext>
            </a:extLst>
          </p:cNvPr>
          <p:cNvSpPr txBox="1">
            <a:spLocks/>
          </p:cNvSpPr>
          <p:nvPr/>
        </p:nvSpPr>
        <p:spPr>
          <a:xfrm>
            <a:off x="623997" y="230819"/>
            <a:ext cx="5616225" cy="2274663"/>
          </a:xfrm>
          <a:prstGeom prst="wedgeRoundRectCallout">
            <a:avLst>
              <a:gd name="adj1" fmla="val 41835"/>
              <a:gd name="adj2" fmla="val 134137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</a:rPr>
              <a:t>The two young individuals from Iceland, as a group, can disclose that all other young individuals are from Spain.    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</a:rPr>
              <a:t>This is also the case after suppression.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414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build="allAtOnce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B1620C1-066A-305F-75C9-CCA4BF597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65590FA-9101-6D85-A520-2E4C3D568BC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41687" y="1742614"/>
            <a:ext cx="3430954" cy="15668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this case, one would say that the intervals are ok.</a:t>
            </a:r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52006E8C-6A5C-1C25-14F1-31C05D36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35" y="382077"/>
            <a:ext cx="6021785" cy="2721074"/>
          </a:xfrm>
          <a:prstGeom prst="rect">
            <a:avLst/>
          </a:prstGeom>
        </p:spPr>
      </p:pic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CEAA2911-F73B-1B83-931D-2E54A1F638A9}"/>
              </a:ext>
            </a:extLst>
          </p:cNvPr>
          <p:cNvSpPr txBox="1">
            <a:spLocks/>
          </p:cNvSpPr>
          <p:nvPr/>
        </p:nvSpPr>
        <p:spPr>
          <a:xfrm>
            <a:off x="4708505" y="4089589"/>
            <a:ext cx="2485291" cy="1229981"/>
          </a:xfrm>
          <a:prstGeom prst="wedgeRoundRectCallout">
            <a:avLst>
              <a:gd name="adj1" fmla="val -39730"/>
              <a:gd name="adj2" fmla="val -206200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 93.7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DD4C7D2D-9FBF-3135-EEBE-F479C2B260B9}"/>
              </a:ext>
            </a:extLst>
          </p:cNvPr>
          <p:cNvSpPr txBox="1">
            <a:spLocks/>
          </p:cNvSpPr>
          <p:nvPr/>
        </p:nvSpPr>
        <p:spPr>
          <a:xfrm>
            <a:off x="219217" y="4349279"/>
            <a:ext cx="3016517" cy="882197"/>
          </a:xfrm>
          <a:prstGeom prst="wedgeRoundRectCallout">
            <a:avLst>
              <a:gd name="adj1" fmla="val 36636"/>
              <a:gd name="adj2" fmla="val -368478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117.3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 211.0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39956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2BA15-9CE9-279B-A80C-FAC3EBCEB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>
            <a:extLst>
              <a:ext uri="{FF2B5EF4-FFF2-40B4-BE49-F238E27FC236}">
                <a16:creationId xmlns:a16="http://schemas.microsoft.com/office/drawing/2014/main" id="{ADC6B965-4149-9191-EA28-38BC1636FF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1883" y="362290"/>
            <a:ext cx="6019837" cy="2721074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136B851-948E-2B43-C263-C5F9C6CFC4C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325117" y="725931"/>
            <a:ext cx="4335000" cy="475443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But assume the opposite primary suppression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An assume a single contributor behind </a:t>
            </a:r>
            <a:r>
              <a:rPr lang="en-US" dirty="0">
                <a:latin typeface="Consolas" panose="020B0609020204030204" pitchFamily="49" charset="0"/>
              </a:rPr>
              <a:t>84.5</a:t>
            </a:r>
            <a:r>
              <a:rPr lang="en-US" dirty="0"/>
              <a:t>.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Then the true value is 90.2% of the upper interval limit.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FF0000"/>
                </a:solidFill>
                <a:latin typeface="Aptos" panose="020B0004020202020204" pitchFamily="34" charset="0"/>
              </a:rPr>
              <a:t>  →  NOT OK</a:t>
            </a:r>
            <a:endParaRPr lang="en-US" sz="28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endParaRPr lang="nb-NO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DCE25C3B-3B87-A5ED-B261-1FF075587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35" y="382077"/>
            <a:ext cx="6021785" cy="2721074"/>
          </a:xfrm>
          <a:prstGeom prst="rect">
            <a:avLst/>
          </a:prstGeom>
        </p:spPr>
      </p:pic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10BD045B-D2F1-3B03-7BC7-73D261622A47}"/>
              </a:ext>
            </a:extLst>
          </p:cNvPr>
          <p:cNvSpPr txBox="1">
            <a:spLocks/>
          </p:cNvSpPr>
          <p:nvPr/>
        </p:nvSpPr>
        <p:spPr>
          <a:xfrm>
            <a:off x="1678011" y="4823363"/>
            <a:ext cx="2931547" cy="1229981"/>
          </a:xfrm>
          <a:prstGeom prst="wedgeRoundRectCallout">
            <a:avLst>
              <a:gd name="adj1" fmla="val 33956"/>
              <a:gd name="adj2" fmla="val -308910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169.0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 262.7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34079B0C-CCFA-CB76-1C76-03516931FB82}"/>
              </a:ext>
            </a:extLst>
          </p:cNvPr>
          <p:cNvSpPr txBox="1">
            <a:spLocks/>
          </p:cNvSpPr>
          <p:nvPr/>
        </p:nvSpPr>
        <p:spPr>
          <a:xfrm>
            <a:off x="531883" y="3648490"/>
            <a:ext cx="2485292" cy="882197"/>
          </a:xfrm>
          <a:prstGeom prst="wedgeRoundRectCallout">
            <a:avLst>
              <a:gd name="adj1" fmla="val 42930"/>
              <a:gd name="adj2" fmla="val -222549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 93.7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82B62075-5351-4230-6974-735222912346}"/>
              </a:ext>
            </a:extLst>
          </p:cNvPr>
          <p:cNvSpPr txBox="1">
            <a:spLocks/>
          </p:cNvSpPr>
          <p:nvPr/>
        </p:nvSpPr>
        <p:spPr>
          <a:xfrm>
            <a:off x="6551719" y="5415378"/>
            <a:ext cx="3962269" cy="346229"/>
          </a:xfrm>
          <a:prstGeom prst="wedgeRoundRectCallout">
            <a:avLst>
              <a:gd name="adj1" fmla="val 5189"/>
              <a:gd name="adj2" fmla="val -254647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When the k1-limit is 90% or less.</a:t>
            </a:r>
          </a:p>
        </p:txBody>
      </p:sp>
    </p:spTree>
    <p:extLst>
      <p:ext uri="{BB962C8B-B14F-4D97-AF65-F5344CB8AC3E}">
        <p14:creationId xmlns:p14="http://schemas.microsoft.com/office/powerpoint/2010/main" val="218692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EA5D08E-E084-A236-3E76-F75036669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4" y="1333100"/>
            <a:ext cx="9651619" cy="1311128"/>
          </a:xfrm>
        </p:spPr>
        <p:txBody>
          <a:bodyPr>
            <a:normAutofit/>
          </a:bodyPr>
          <a:lstStyle/>
          <a:p>
            <a:r>
              <a:rPr lang="en-US" sz="6600" noProof="0" dirty="0"/>
              <a:t>Intervals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D9F2C76-6312-83E0-AEB0-7F99B31F94F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98254" y="3006394"/>
            <a:ext cx="9651619" cy="39788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For the tables to be properly protected, 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800" dirty="0"/>
              <a:t>interval protection is needed.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But this requires heavy computations for large tables,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800" dirty="0"/>
              <a:t>and it is quite common not to apply it in practice.</a:t>
            </a:r>
          </a:p>
          <a:p>
            <a:endParaRPr lang="en-US" dirty="0"/>
          </a:p>
        </p:txBody>
      </p:sp>
      <p:sp>
        <p:nvSpPr>
          <p:cNvPr id="4" name="Bildeforklaring formet som et avrundet rektangel 5">
            <a:extLst>
              <a:ext uri="{FF2B5EF4-FFF2-40B4-BE49-F238E27FC236}">
                <a16:creationId xmlns:a16="http://schemas.microsoft.com/office/drawing/2014/main" id="{31F77410-F3EA-D7B2-922F-1F17B115DC9B}"/>
              </a:ext>
            </a:extLst>
          </p:cNvPr>
          <p:cNvSpPr txBox="1">
            <a:spLocks/>
          </p:cNvSpPr>
          <p:nvPr/>
        </p:nvSpPr>
        <p:spPr>
          <a:xfrm>
            <a:off x="5308576" y="431424"/>
            <a:ext cx="3016517" cy="882197"/>
          </a:xfrm>
          <a:prstGeom prst="wedgeRoundRectCallout">
            <a:avLst>
              <a:gd name="adj1" fmla="val 14699"/>
              <a:gd name="adj2" fmla="val -26159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117.3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 211.0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F2B4067C-4FEC-C6C1-CCD0-EE1CD63F797F}"/>
              </a:ext>
            </a:extLst>
          </p:cNvPr>
          <p:cNvSpPr txBox="1">
            <a:spLocks/>
          </p:cNvSpPr>
          <p:nvPr/>
        </p:nvSpPr>
        <p:spPr>
          <a:xfrm>
            <a:off x="8594546" y="431424"/>
            <a:ext cx="2931547" cy="901676"/>
          </a:xfrm>
          <a:prstGeom prst="wedgeRoundRectCallout">
            <a:avLst>
              <a:gd name="adj1" fmla="val 12204"/>
              <a:gd name="adj2" fmla="val -14474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169.0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 262.7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  <p:sp>
        <p:nvSpPr>
          <p:cNvPr id="6" name="Bildeforklaring formet som et avrundet rektangel 5">
            <a:extLst>
              <a:ext uri="{FF2B5EF4-FFF2-40B4-BE49-F238E27FC236}">
                <a16:creationId xmlns:a16="http://schemas.microsoft.com/office/drawing/2014/main" id="{01FB4B0A-1F5B-56AE-E7D9-A48A343283DB}"/>
              </a:ext>
            </a:extLst>
          </p:cNvPr>
          <p:cNvSpPr txBox="1">
            <a:spLocks/>
          </p:cNvSpPr>
          <p:nvPr/>
        </p:nvSpPr>
        <p:spPr>
          <a:xfrm>
            <a:off x="5839801" y="1505784"/>
            <a:ext cx="2485292" cy="873929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 93.7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60AB2B86-9D0C-8212-2D0D-E4F45FDDB555}"/>
              </a:ext>
            </a:extLst>
          </p:cNvPr>
          <p:cNvSpPr txBox="1">
            <a:spLocks/>
          </p:cNvSpPr>
          <p:nvPr/>
        </p:nvSpPr>
        <p:spPr>
          <a:xfrm>
            <a:off x="8639119" y="1530663"/>
            <a:ext cx="2485291" cy="882197"/>
          </a:xfrm>
          <a:prstGeom prst="wedgeRoundRectCallout">
            <a:avLst>
              <a:gd name="adj1" fmla="val -17945"/>
              <a:gd name="adj2" fmla="val -47733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 93.7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1A02305D-304B-B04D-F64F-59409789DB29}"/>
              </a:ext>
            </a:extLst>
          </p:cNvPr>
          <p:cNvSpPr txBox="1"/>
          <p:nvPr/>
        </p:nvSpPr>
        <p:spPr>
          <a:xfrm>
            <a:off x="2503645" y="386159"/>
            <a:ext cx="1274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 </a:t>
            </a:r>
            <a:r>
              <a:rPr lang="en-US" sz="3200" b="1" dirty="0"/>
              <a:t>[0, 2] </a:t>
            </a:r>
            <a:endParaRPr lang="nb-NO" sz="3200" b="1" dirty="0"/>
          </a:p>
        </p:txBody>
      </p:sp>
    </p:spTree>
    <p:extLst>
      <p:ext uri="{BB962C8B-B14F-4D97-AF65-F5344CB8AC3E}">
        <p14:creationId xmlns:p14="http://schemas.microsoft.com/office/powerpoint/2010/main" val="1564641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3354B-A002-35F7-F752-4185DA8F6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8DA5DB6-10D4-2625-F78F-A94928C305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Difference  </a:t>
            </a:r>
            <a:r>
              <a:rPr lang="en-US" noProof="0" dirty="0"/>
              <a:t>cells </a:t>
            </a:r>
          </a:p>
        </p:txBody>
      </p:sp>
    </p:spTree>
    <p:extLst>
      <p:ext uri="{BB962C8B-B14F-4D97-AF65-F5344CB8AC3E}">
        <p14:creationId xmlns:p14="http://schemas.microsoft.com/office/powerpoint/2010/main" val="764433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 10">
            <a:extLst>
              <a:ext uri="{FF2B5EF4-FFF2-40B4-BE49-F238E27FC236}">
                <a16:creationId xmlns:a16="http://schemas.microsoft.com/office/drawing/2014/main" id="{4985ECBB-0402-829D-0517-83690480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058" y="551048"/>
            <a:ext cx="3991920" cy="1311128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FD21F619-6B6A-F22B-2BF4-8EC4CB99008F}"/>
              </a:ext>
            </a:extLst>
          </p:cNvPr>
          <p:cNvSpPr txBox="1"/>
          <p:nvPr/>
        </p:nvSpPr>
        <p:spPr>
          <a:xfrm>
            <a:off x="171450" y="127436"/>
            <a:ext cx="358240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600" dirty="0">
              <a:latin typeface="Lucida Console" panose="020B0609040504020204" pitchFamily="49" charset="0"/>
            </a:endParaRPr>
          </a:p>
          <a:p>
            <a:r>
              <a:rPr lang="nb-NO" sz="2400" b="1" dirty="0">
                <a:latin typeface="Lucida Console" panose="020B0609040504020204" pitchFamily="49" charset="0"/>
              </a:rPr>
              <a:t>   Input data   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 </a:t>
            </a:r>
            <a:r>
              <a:rPr lang="nb-NO" sz="1600" b="1" u="sng" dirty="0">
                <a:latin typeface="Lucida Console" panose="020B0609040504020204" pitchFamily="49" charset="0"/>
              </a:rPr>
              <a:t>age  age3    age5 </a:t>
            </a:r>
            <a:r>
              <a:rPr lang="nb-NO" sz="1600" b="1" u="sng" dirty="0" err="1">
                <a:latin typeface="Lucida Console" panose="020B0609040504020204" pitchFamily="49" charset="0"/>
              </a:rPr>
              <a:t>count</a:t>
            </a:r>
            <a:endParaRPr lang="nb-NO" sz="1600" b="1" u="sng" dirty="0">
              <a:latin typeface="Lucida Console" panose="020B0609040504020204" pitchFamily="49" charset="0"/>
            </a:endParaRPr>
          </a:p>
          <a:p>
            <a:r>
              <a:rPr lang="nb-NO" sz="1600" dirty="0">
                <a:latin typeface="Lucida Console" panose="020B0609040504020204" pitchFamily="49" charset="0"/>
              </a:rPr>
              <a:t>    0   0_2   [0,4]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1   0_2   [0,4]     7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2   0_2   [0,4]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3   3_5   [0,4]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4   3_5   [0,4]     1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5   3_5   [5,9]     2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6   6_8   [5,9]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7   6_8   [5,9]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8   6_8   [5,9]     6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9  9_11   [5,9]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10  9_11 [10,14]     8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11  9_11 [10,14]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12 12_14 [10,14]     9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13 12_14 [10,14]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14 12_14 [10,14]     7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50FFEDDB-E777-C592-A3D0-52B139C0A1E1}"/>
              </a:ext>
            </a:extLst>
          </p:cNvPr>
          <p:cNvSpPr txBox="1"/>
          <p:nvPr/>
        </p:nvSpPr>
        <p:spPr>
          <a:xfrm>
            <a:off x="3753854" y="2040359"/>
            <a:ext cx="312520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800" dirty="0">
              <a:latin typeface="Lucida Console" panose="020B0609040504020204" pitchFamily="49" charset="0"/>
            </a:endParaRPr>
          </a:p>
          <a:p>
            <a:r>
              <a:rPr lang="nb-NO" sz="2400" b="1" dirty="0" err="1">
                <a:latin typeface="Lucida Console" panose="020B0609040504020204" pitchFamily="49" charset="0"/>
              </a:rPr>
              <a:t>Published</a:t>
            </a:r>
            <a:r>
              <a:rPr lang="nb-NO" sz="2400" b="1" dirty="0">
                <a:latin typeface="Lucida Console" panose="020B0609040504020204" pitchFamily="49" charset="0"/>
              </a:rPr>
              <a:t> data</a:t>
            </a:r>
          </a:p>
          <a:p>
            <a:endParaRPr lang="nb-NO" sz="1800" b="1" dirty="0">
              <a:latin typeface="Lucida Console" panose="020B0609040504020204" pitchFamily="49" charset="0"/>
            </a:endParaRPr>
          </a:p>
          <a:p>
            <a:r>
              <a:rPr lang="nb-NO" sz="1800" b="1" dirty="0">
                <a:latin typeface="Lucida Console" panose="020B0609040504020204" pitchFamily="49" charset="0"/>
              </a:rPr>
              <a:t>     </a:t>
            </a:r>
            <a:r>
              <a:rPr lang="nb-NO" sz="1800" b="1" u="sng" dirty="0">
                <a:latin typeface="Lucida Console" panose="020B0609040504020204" pitchFamily="49" charset="0"/>
              </a:rPr>
              <a:t>age </a:t>
            </a:r>
            <a:r>
              <a:rPr lang="nb-NO" sz="1800" b="1" u="sng" dirty="0" err="1">
                <a:latin typeface="Lucida Console" panose="020B0609040504020204" pitchFamily="49" charset="0"/>
              </a:rPr>
              <a:t>count</a:t>
            </a:r>
            <a:r>
              <a:rPr lang="nb-NO" sz="1800" b="1" u="sng" dirty="0">
                <a:latin typeface="Lucida Console" panose="020B0609040504020204" pitchFamily="49" charset="0"/>
              </a:rPr>
              <a:t> </a:t>
            </a:r>
            <a:r>
              <a:rPr lang="nb-NO" sz="800" b="1" u="sng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800" b="1" u="sng" dirty="0">
                <a:latin typeface="Lucida Console" panose="020B0609040504020204" pitchFamily="49" charset="0"/>
              </a:rPr>
              <a:t> </a:t>
            </a:r>
            <a:endParaRPr lang="nb-NO" sz="1800" b="1" u="sng" dirty="0">
              <a:latin typeface="Lucida Console" panose="020B0609040504020204" pitchFamily="49" charset="0"/>
            </a:endParaRPr>
          </a:p>
          <a:p>
            <a:r>
              <a:rPr lang="nb-NO" sz="1800" dirty="0">
                <a:latin typeface="Lucida Console" panose="020B0609040504020204" pitchFamily="49" charset="0"/>
              </a:rPr>
              <a:t>   Total    64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0_2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3_5     3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6_8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9_11    12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12_14    19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[0,4]    16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[5,9]    17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[10,14]    31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5F61FEB7-30AD-4914-ABC3-2B97C70B3314}"/>
              </a:ext>
            </a:extLst>
          </p:cNvPr>
          <p:cNvSpPr txBox="1"/>
          <p:nvPr/>
        </p:nvSpPr>
        <p:spPr>
          <a:xfrm>
            <a:off x="2886075" y="1276350"/>
            <a:ext cx="505327" cy="36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49297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B3A82-25AB-0E4D-5074-807914464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E2D929B3-BC19-1FD7-9560-58392C4B27C7}"/>
              </a:ext>
            </a:extLst>
          </p:cNvPr>
          <p:cNvGraphicFramePr>
            <a:graphicFrameLocks noGrp="1"/>
          </p:cNvGraphicFramePr>
          <p:nvPr/>
        </p:nvGraphicFramePr>
        <p:xfrm>
          <a:off x="5677786" y="2582000"/>
          <a:ext cx="4710224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556">
                  <a:extLst>
                    <a:ext uri="{9D8B030D-6E8A-4147-A177-3AD203B41FA5}">
                      <a16:colId xmlns:a16="http://schemas.microsoft.com/office/drawing/2014/main" val="675221673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144707851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306489639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2611433113"/>
                    </a:ext>
                  </a:extLst>
                </a:gridCol>
              </a:tblGrid>
              <a:tr h="3641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err="1">
                          <a:solidFill>
                            <a:schemeClr val="bg1"/>
                          </a:solidFill>
                          <a:effectLst/>
                        </a:rPr>
                        <a:t>freq</a:t>
                      </a:r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130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 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46885659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18627091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1034420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668368174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3312234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1668499836"/>
                  </a:ext>
                </a:extLst>
              </a:tr>
            </a:tbl>
          </a:graphicData>
        </a:graphic>
      </p:graphicFrame>
      <p:sp>
        <p:nvSpPr>
          <p:cNvPr id="2" name="Tittel 1">
            <a:extLst>
              <a:ext uri="{FF2B5EF4-FFF2-40B4-BE49-F238E27FC236}">
                <a16:creationId xmlns:a16="http://schemas.microsoft.com/office/drawing/2014/main" id="{54951D26-C411-5980-B8FF-323CD0AA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809" y="317914"/>
            <a:ext cx="9651619" cy="1311128"/>
          </a:xfrm>
        </p:spPr>
        <p:txBody>
          <a:bodyPr/>
          <a:lstStyle/>
          <a:p>
            <a:r>
              <a:rPr lang="en-US"/>
              <a:t>Microdata</a:t>
            </a:r>
          </a:p>
        </p:txBody>
      </p:sp>
      <p:graphicFrame>
        <p:nvGraphicFramePr>
          <p:cNvPr id="3" name="Tabell 2">
            <a:extLst>
              <a:ext uri="{FF2B5EF4-FFF2-40B4-BE49-F238E27FC236}">
                <a16:creationId xmlns:a16="http://schemas.microsoft.com/office/drawing/2014/main" id="{E9C2559F-60F9-DF67-4650-57DB2B643C81}"/>
              </a:ext>
            </a:extLst>
          </p:cNvPr>
          <p:cNvGraphicFramePr>
            <a:graphicFrameLocks noGrp="1"/>
          </p:cNvGraphicFramePr>
          <p:nvPr/>
        </p:nvGraphicFramePr>
        <p:xfrm>
          <a:off x="531628" y="1629042"/>
          <a:ext cx="4157331" cy="4754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5777">
                  <a:extLst>
                    <a:ext uri="{9D8B030D-6E8A-4147-A177-3AD203B41FA5}">
                      <a16:colId xmlns:a16="http://schemas.microsoft.com/office/drawing/2014/main" val="2903284712"/>
                    </a:ext>
                  </a:extLst>
                </a:gridCol>
                <a:gridCol w="1385777">
                  <a:extLst>
                    <a:ext uri="{9D8B030D-6E8A-4147-A177-3AD203B41FA5}">
                      <a16:colId xmlns:a16="http://schemas.microsoft.com/office/drawing/2014/main" val="2560764663"/>
                    </a:ext>
                  </a:extLst>
                </a:gridCol>
                <a:gridCol w="1385777">
                  <a:extLst>
                    <a:ext uri="{9D8B030D-6E8A-4147-A177-3AD203B41FA5}">
                      <a16:colId xmlns:a16="http://schemas.microsoft.com/office/drawing/2014/main" val="20812840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  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income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8969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150233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6434898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09478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4618521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2633304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974754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4498682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144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5019019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6111288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1189695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251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7829011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3435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37756724"/>
                  </a:ext>
                </a:extLst>
              </a:tr>
            </a:tbl>
          </a:graphicData>
        </a:graphic>
      </p:graphicFrame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6EA8525F-285E-2B44-470D-59FC667F3C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77786" y="841450"/>
            <a:ext cx="4369981" cy="121063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Aggregated data </a:t>
            </a:r>
          </a:p>
          <a:p>
            <a:pPr lvl="1">
              <a:lnSpc>
                <a:spcPct val="100000"/>
              </a:lnSpc>
            </a:pPr>
            <a:r>
              <a:rPr lang="en-US" sz="2000"/>
              <a:t>with a frequency variable</a:t>
            </a:r>
          </a:p>
          <a:p>
            <a:pPr lvl="1">
              <a:lnSpc>
                <a:spcPct val="100000"/>
              </a:lnSpc>
            </a:pPr>
            <a:r>
              <a:rPr lang="en-US" sz="2000"/>
              <a:t>and including a row of zeros   </a:t>
            </a:r>
          </a:p>
        </p:txBody>
      </p:sp>
    </p:spTree>
    <p:extLst>
      <p:ext uri="{BB962C8B-B14F-4D97-AF65-F5344CB8AC3E}">
        <p14:creationId xmlns:p14="http://schemas.microsoft.com/office/powerpoint/2010/main" val="29570300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8E39C-B5ED-E6E0-5864-3469CE7F8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B1922109-6D5C-A043-84D5-4FAA6B93867D}"/>
              </a:ext>
            </a:extLst>
          </p:cNvPr>
          <p:cNvSpPr txBox="1"/>
          <p:nvPr/>
        </p:nvSpPr>
        <p:spPr>
          <a:xfrm>
            <a:off x="171450" y="127436"/>
            <a:ext cx="358240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600" dirty="0">
              <a:latin typeface="Lucida Console" panose="020B0609040504020204" pitchFamily="49" charset="0"/>
            </a:endParaRPr>
          </a:p>
          <a:p>
            <a:r>
              <a:rPr lang="nb-NO" sz="2400" b="1" dirty="0">
                <a:latin typeface="Lucida Console" panose="020B0609040504020204" pitchFamily="49" charset="0"/>
              </a:rPr>
              <a:t>   Input data   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 </a:t>
            </a:r>
            <a:r>
              <a:rPr lang="nb-NO" sz="1600" b="1" u="sng" dirty="0">
                <a:latin typeface="Lucida Console" panose="020B0609040504020204" pitchFamily="49" charset="0"/>
              </a:rPr>
              <a:t>age  age3    age5 </a:t>
            </a:r>
            <a:r>
              <a:rPr lang="nb-NO" sz="1600" b="1" u="sng" dirty="0" err="1">
                <a:latin typeface="Lucida Console" panose="020B0609040504020204" pitchFamily="49" charset="0"/>
              </a:rPr>
              <a:t>count</a:t>
            </a:r>
            <a:endParaRPr lang="nb-NO" sz="1600" b="1" u="sng" dirty="0">
              <a:latin typeface="Lucida Console" panose="020B0609040504020204" pitchFamily="49" charset="0"/>
            </a:endParaRPr>
          </a:p>
          <a:p>
            <a:r>
              <a:rPr lang="nb-NO" sz="1600" dirty="0">
                <a:latin typeface="Lucida Console" panose="020B0609040504020204" pitchFamily="49" charset="0"/>
              </a:rPr>
              <a:t>    0   0_2   [0,4]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1   0_2   [0,4]     7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2   0_2   [0,4]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3   3_5   [0,4]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4   3_5   [0,4]     1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5   3_5   [5,9]     2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6   6_8   [5,9]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7   6_8   [5,9]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8   6_8   [5,9]     6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9  9_11   [5,9]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10  9_11 [10,14]     8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11  9_11 [10,14]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12 12_14 [10,14]     9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13 12_14 [10,14]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14 12_14 [10,14]     7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51985C1F-B3A5-DFB9-9A0B-8380A4709E2E}"/>
              </a:ext>
            </a:extLst>
          </p:cNvPr>
          <p:cNvSpPr txBox="1"/>
          <p:nvPr/>
        </p:nvSpPr>
        <p:spPr>
          <a:xfrm>
            <a:off x="3753854" y="2040359"/>
            <a:ext cx="312520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800" dirty="0">
              <a:latin typeface="Lucida Console" panose="020B0609040504020204" pitchFamily="49" charset="0"/>
            </a:endParaRPr>
          </a:p>
          <a:p>
            <a:r>
              <a:rPr lang="nb-NO" sz="2400" b="1" dirty="0" err="1">
                <a:latin typeface="Lucida Console" panose="020B0609040504020204" pitchFamily="49" charset="0"/>
              </a:rPr>
              <a:t>Published</a:t>
            </a:r>
            <a:r>
              <a:rPr lang="nb-NO" sz="2400" b="1" dirty="0">
                <a:latin typeface="Lucida Console" panose="020B0609040504020204" pitchFamily="49" charset="0"/>
              </a:rPr>
              <a:t> data</a:t>
            </a:r>
          </a:p>
          <a:p>
            <a:endParaRPr lang="nb-NO" sz="1800" b="1" dirty="0">
              <a:latin typeface="Lucida Console" panose="020B0609040504020204" pitchFamily="49" charset="0"/>
            </a:endParaRPr>
          </a:p>
          <a:p>
            <a:r>
              <a:rPr lang="nb-NO" sz="1800" b="1" dirty="0">
                <a:latin typeface="Lucida Console" panose="020B0609040504020204" pitchFamily="49" charset="0"/>
              </a:rPr>
              <a:t>     </a:t>
            </a:r>
            <a:r>
              <a:rPr lang="nb-NO" sz="1800" b="1" u="sng" dirty="0">
                <a:latin typeface="Lucida Console" panose="020B0609040504020204" pitchFamily="49" charset="0"/>
              </a:rPr>
              <a:t>age </a:t>
            </a:r>
            <a:r>
              <a:rPr lang="nb-NO" sz="1800" b="1" u="sng" dirty="0" err="1">
                <a:latin typeface="Lucida Console" panose="020B0609040504020204" pitchFamily="49" charset="0"/>
              </a:rPr>
              <a:t>count</a:t>
            </a:r>
            <a:r>
              <a:rPr lang="nb-NO" sz="1800" b="1" u="sng" dirty="0">
                <a:latin typeface="Lucida Console" panose="020B0609040504020204" pitchFamily="49" charset="0"/>
              </a:rPr>
              <a:t> </a:t>
            </a:r>
            <a:r>
              <a:rPr lang="nb-NO" sz="800" b="1" u="sng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800" b="1" u="sng" dirty="0">
                <a:latin typeface="Lucida Console" panose="020B0609040504020204" pitchFamily="49" charset="0"/>
              </a:rPr>
              <a:t> </a:t>
            </a:r>
            <a:endParaRPr lang="nb-NO" sz="1800" b="1" u="sng" dirty="0">
              <a:latin typeface="Lucida Console" panose="020B0609040504020204" pitchFamily="49" charset="0"/>
            </a:endParaRPr>
          </a:p>
          <a:p>
            <a:r>
              <a:rPr lang="nb-NO" sz="1800" dirty="0">
                <a:latin typeface="Lucida Console" panose="020B0609040504020204" pitchFamily="49" charset="0"/>
              </a:rPr>
              <a:t>   Total    64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0_2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3_5     3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6_8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9_11    12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12_14    19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[0,4]    16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[5,9]    17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[10,14]    31</a:t>
            </a:r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0C987F8E-5EEE-2938-6A7B-2BC18A73E47F}"/>
              </a:ext>
            </a:extLst>
          </p:cNvPr>
          <p:cNvSpPr txBox="1">
            <a:spLocks/>
          </p:cNvSpPr>
          <p:nvPr/>
        </p:nvSpPr>
        <p:spPr>
          <a:xfrm>
            <a:off x="6734175" y="712047"/>
            <a:ext cx="5286375" cy="2221653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u="sng" dirty="0">
                <a:solidFill>
                  <a:schemeClr val="tx1"/>
                </a:solidFill>
              </a:rPr>
              <a:t>Sum of age = 3 and age = 4?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</a:t>
            </a:r>
            <a:r>
              <a:rPr lang="nb-NO" sz="2800" i="1" dirty="0">
                <a:solidFill>
                  <a:srgbClr val="0070C0"/>
                </a:solidFill>
              </a:rPr>
              <a:t>[0,4]</a:t>
            </a:r>
            <a:r>
              <a:rPr lang="nb-NO" sz="2800" dirty="0">
                <a:solidFill>
                  <a:schemeClr val="tx1"/>
                </a:solidFill>
              </a:rPr>
              <a:t> - </a:t>
            </a:r>
            <a:r>
              <a:rPr lang="nb-NO" sz="2800" i="1" dirty="0">
                <a:solidFill>
                  <a:srgbClr val="0070C0"/>
                </a:solidFill>
              </a:rPr>
              <a:t>0_2</a:t>
            </a:r>
            <a:r>
              <a:rPr lang="nb-NO" sz="2800" dirty="0">
                <a:solidFill>
                  <a:schemeClr val="tx1"/>
                </a:solidFill>
              </a:rPr>
              <a:t>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16 -15 = 1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41887322-41D1-AECD-F2F1-C3ACE29262B5}"/>
              </a:ext>
            </a:extLst>
          </p:cNvPr>
          <p:cNvSpPr txBox="1"/>
          <p:nvPr/>
        </p:nvSpPr>
        <p:spPr>
          <a:xfrm>
            <a:off x="2886075" y="1276350"/>
            <a:ext cx="505327" cy="36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3" name="Bildeforklaring formet som et avrundet rektangel 5">
            <a:extLst>
              <a:ext uri="{FF2B5EF4-FFF2-40B4-BE49-F238E27FC236}">
                <a16:creationId xmlns:a16="http://schemas.microsoft.com/office/drawing/2014/main" id="{07863028-DAC8-7869-EC2A-4821A3B2C5DC}"/>
              </a:ext>
            </a:extLst>
          </p:cNvPr>
          <p:cNvSpPr txBox="1">
            <a:spLocks/>
          </p:cNvSpPr>
          <p:nvPr/>
        </p:nvSpPr>
        <p:spPr>
          <a:xfrm>
            <a:off x="6806617" y="3429000"/>
            <a:ext cx="5286375" cy="2221653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u="sng" dirty="0">
                <a:solidFill>
                  <a:schemeClr val="tx1"/>
                </a:solidFill>
              </a:rPr>
              <a:t>Sum of age = 5 and age = 9?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</a:t>
            </a:r>
            <a:r>
              <a:rPr lang="nb-NO" sz="2800" i="1" dirty="0">
                <a:solidFill>
                  <a:srgbClr val="0070C0"/>
                </a:solidFill>
              </a:rPr>
              <a:t>[5,9] </a:t>
            </a:r>
            <a:r>
              <a:rPr lang="nb-NO" sz="2800" dirty="0">
                <a:solidFill>
                  <a:schemeClr val="tx1"/>
                </a:solidFill>
              </a:rPr>
              <a:t>-</a:t>
            </a:r>
            <a:r>
              <a:rPr lang="nb-NO" sz="2800" i="1" dirty="0">
                <a:solidFill>
                  <a:srgbClr val="0070C0"/>
                </a:solidFill>
              </a:rPr>
              <a:t> 6_8</a:t>
            </a:r>
            <a:endParaRPr lang="nb-NO" sz="28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17 -15 = 2 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EB409AFE-604F-184B-2066-087ECE9FD727}"/>
              </a:ext>
            </a:extLst>
          </p:cNvPr>
          <p:cNvSpPr txBox="1"/>
          <p:nvPr/>
        </p:nvSpPr>
        <p:spPr>
          <a:xfrm>
            <a:off x="6600825" y="3171825"/>
            <a:ext cx="5591175" cy="27772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5698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D96D5-8FB1-E495-45A1-2B463FD6D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B2FFCFBB-4839-7E2E-C2CA-03ACB686AD07}"/>
              </a:ext>
            </a:extLst>
          </p:cNvPr>
          <p:cNvSpPr txBox="1"/>
          <p:nvPr/>
        </p:nvSpPr>
        <p:spPr>
          <a:xfrm>
            <a:off x="171450" y="127436"/>
            <a:ext cx="358240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600" dirty="0">
              <a:latin typeface="Lucida Console" panose="020B0609040504020204" pitchFamily="49" charset="0"/>
            </a:endParaRPr>
          </a:p>
          <a:p>
            <a:r>
              <a:rPr lang="nb-NO" sz="2400" b="1" dirty="0">
                <a:latin typeface="Lucida Console" panose="020B0609040504020204" pitchFamily="49" charset="0"/>
              </a:rPr>
              <a:t>   Input data   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 </a:t>
            </a:r>
            <a:r>
              <a:rPr lang="nb-NO" sz="1600" b="1" u="sng" dirty="0">
                <a:latin typeface="Lucida Console" panose="020B0609040504020204" pitchFamily="49" charset="0"/>
              </a:rPr>
              <a:t>age  age3    age5 </a:t>
            </a:r>
            <a:r>
              <a:rPr lang="nb-NO" sz="1600" b="1" u="sng" dirty="0" err="1">
                <a:latin typeface="Lucida Console" panose="020B0609040504020204" pitchFamily="49" charset="0"/>
              </a:rPr>
              <a:t>count</a:t>
            </a:r>
            <a:endParaRPr lang="nb-NO" sz="1600" b="1" u="sng" dirty="0">
              <a:latin typeface="Lucida Console" panose="020B0609040504020204" pitchFamily="49" charset="0"/>
            </a:endParaRPr>
          </a:p>
          <a:p>
            <a:r>
              <a:rPr lang="nb-NO" sz="1600" dirty="0">
                <a:latin typeface="Lucida Console" panose="020B0609040504020204" pitchFamily="49" charset="0"/>
              </a:rPr>
              <a:t>    0   0_2   [0,4]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1   0_2   [0,4]     7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2   0_2   [0,4]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3   3_5   [0,4]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4   3_5   [0,4]     1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5   3_5   [5,9]     2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6   6_8   [5,9]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7   6_8   [5,9]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8   6_8   [5,9]     6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9  9_11   [5,9]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10  9_11 [10,14]     8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11  9_11 [10,14]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12 12_14 [10,14]     9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13 12_14 [10,14]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14 12_14 [10,14]     7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E82F279C-6207-A39E-4D94-5636B279DDA5}"/>
              </a:ext>
            </a:extLst>
          </p:cNvPr>
          <p:cNvSpPr txBox="1"/>
          <p:nvPr/>
        </p:nvSpPr>
        <p:spPr>
          <a:xfrm>
            <a:off x="3753854" y="2040359"/>
            <a:ext cx="312520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800" dirty="0">
              <a:latin typeface="Lucida Console" panose="020B0609040504020204" pitchFamily="49" charset="0"/>
            </a:endParaRPr>
          </a:p>
          <a:p>
            <a:r>
              <a:rPr lang="nb-NO" sz="2400" b="1" dirty="0" err="1">
                <a:latin typeface="Lucida Console" panose="020B0609040504020204" pitchFamily="49" charset="0"/>
              </a:rPr>
              <a:t>Published</a:t>
            </a:r>
            <a:r>
              <a:rPr lang="nb-NO" sz="2400" b="1" dirty="0">
                <a:latin typeface="Lucida Console" panose="020B0609040504020204" pitchFamily="49" charset="0"/>
              </a:rPr>
              <a:t> data</a:t>
            </a:r>
          </a:p>
          <a:p>
            <a:endParaRPr lang="nb-NO" sz="1800" b="1" dirty="0">
              <a:latin typeface="Lucida Console" panose="020B0609040504020204" pitchFamily="49" charset="0"/>
            </a:endParaRPr>
          </a:p>
          <a:p>
            <a:r>
              <a:rPr lang="nb-NO" sz="1800" b="1" dirty="0">
                <a:latin typeface="Lucida Console" panose="020B0609040504020204" pitchFamily="49" charset="0"/>
              </a:rPr>
              <a:t>     </a:t>
            </a:r>
            <a:r>
              <a:rPr lang="nb-NO" sz="1800" b="1" u="sng" dirty="0">
                <a:latin typeface="Lucida Console" panose="020B0609040504020204" pitchFamily="49" charset="0"/>
              </a:rPr>
              <a:t>age </a:t>
            </a:r>
            <a:r>
              <a:rPr lang="nb-NO" sz="1800" b="1" u="sng" dirty="0" err="1">
                <a:latin typeface="Lucida Console" panose="020B0609040504020204" pitchFamily="49" charset="0"/>
              </a:rPr>
              <a:t>count</a:t>
            </a:r>
            <a:r>
              <a:rPr lang="nb-NO" sz="1800" b="1" u="sng" dirty="0">
                <a:latin typeface="Lucida Console" panose="020B0609040504020204" pitchFamily="49" charset="0"/>
              </a:rPr>
              <a:t> </a:t>
            </a:r>
            <a:r>
              <a:rPr lang="nb-NO" sz="800" b="1" u="sng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800" b="1" u="sng" dirty="0">
                <a:latin typeface="Lucida Console" panose="020B0609040504020204" pitchFamily="49" charset="0"/>
              </a:rPr>
              <a:t> </a:t>
            </a:r>
            <a:endParaRPr lang="nb-NO" sz="1800" b="1" u="sng" dirty="0">
              <a:latin typeface="Lucida Console" panose="020B0609040504020204" pitchFamily="49" charset="0"/>
            </a:endParaRPr>
          </a:p>
          <a:p>
            <a:r>
              <a:rPr lang="nb-NO" sz="1800" dirty="0">
                <a:latin typeface="Lucida Console" panose="020B0609040504020204" pitchFamily="49" charset="0"/>
              </a:rPr>
              <a:t>   Total    64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0_2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3_5     3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6_8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9_11    12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12_14    19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[0,4]    16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[5,9]    17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[10,14]    31</a:t>
            </a:r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74FCC4BD-86F0-B924-4EBF-A8A1B3B27768}"/>
              </a:ext>
            </a:extLst>
          </p:cNvPr>
          <p:cNvSpPr txBox="1">
            <a:spLocks/>
          </p:cNvSpPr>
          <p:nvPr/>
        </p:nvSpPr>
        <p:spPr>
          <a:xfrm>
            <a:off x="6772275" y="712047"/>
            <a:ext cx="5153025" cy="4309036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u="sng" dirty="0">
                <a:solidFill>
                  <a:schemeClr val="tx1"/>
                </a:solidFill>
              </a:rPr>
              <a:t>Count for age = 9?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</a:t>
            </a:r>
            <a:r>
              <a:rPr lang="nb-NO" sz="2800" i="1" dirty="0">
                <a:solidFill>
                  <a:srgbClr val="0070C0"/>
                </a:solidFill>
              </a:rPr>
              <a:t>9_11 </a:t>
            </a:r>
            <a:r>
              <a:rPr lang="nb-NO" sz="2800" dirty="0">
                <a:solidFill>
                  <a:schemeClr val="tx1"/>
                </a:solidFill>
              </a:rPr>
              <a:t>+</a:t>
            </a:r>
            <a:r>
              <a:rPr lang="nb-NO" sz="2800" i="1" dirty="0">
                <a:solidFill>
                  <a:schemeClr val="tx1"/>
                </a:solidFill>
              </a:rPr>
              <a:t> </a:t>
            </a:r>
            <a:r>
              <a:rPr lang="nb-NO" sz="2800" i="1" dirty="0">
                <a:solidFill>
                  <a:srgbClr val="0070C0"/>
                </a:solidFill>
              </a:rPr>
              <a:t>12_14 </a:t>
            </a:r>
            <a:r>
              <a:rPr lang="nb-NO" sz="2800" dirty="0">
                <a:solidFill>
                  <a:schemeClr val="tx1"/>
                </a:solidFill>
              </a:rPr>
              <a:t>-</a:t>
            </a:r>
            <a:r>
              <a:rPr lang="nb-NO" sz="2800" i="1" dirty="0">
                <a:solidFill>
                  <a:srgbClr val="0070C0"/>
                </a:solidFill>
              </a:rPr>
              <a:t> [10,14]</a:t>
            </a:r>
            <a:r>
              <a:rPr lang="nb-NO" sz="2800" dirty="0">
                <a:solidFill>
                  <a:srgbClr val="0070C0"/>
                </a:solidFill>
              </a:rPr>
              <a:t> </a:t>
            </a:r>
            <a:r>
              <a:rPr lang="nb-NO" sz="2800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12 + 19 - 31 =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rgbClr val="7030A0"/>
                </a:solidFill>
              </a:rPr>
              <a:t>or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= </a:t>
            </a:r>
            <a:r>
              <a:rPr lang="en-US" sz="2800" i="1" dirty="0">
                <a:solidFill>
                  <a:srgbClr val="0070C0"/>
                </a:solidFill>
              </a:rPr>
              <a:t>[0,4] </a:t>
            </a:r>
            <a:r>
              <a:rPr lang="en-US" sz="2800" dirty="0">
                <a:solidFill>
                  <a:schemeClr val="tx1"/>
                </a:solidFill>
              </a:rPr>
              <a:t>+ </a:t>
            </a:r>
            <a:r>
              <a:rPr lang="en-US" sz="2800" i="1" dirty="0">
                <a:solidFill>
                  <a:srgbClr val="0070C0"/>
                </a:solidFill>
              </a:rPr>
              <a:t>[5,9] </a:t>
            </a:r>
            <a:r>
              <a:rPr lang="en-US" sz="2800" dirty="0">
                <a:solidFill>
                  <a:schemeClr val="tx1"/>
                </a:solidFill>
              </a:rPr>
              <a:t>- </a:t>
            </a:r>
            <a:r>
              <a:rPr lang="en-US" sz="2800" i="1" dirty="0">
                <a:solidFill>
                  <a:srgbClr val="0070C0"/>
                </a:solidFill>
              </a:rPr>
              <a:t>0_2</a:t>
            </a:r>
            <a:r>
              <a:rPr lang="en-US" sz="2800" dirty="0">
                <a:solidFill>
                  <a:schemeClr val="tx1"/>
                </a:solidFill>
              </a:rPr>
              <a:t> - </a:t>
            </a:r>
            <a:r>
              <a:rPr lang="en-US" sz="2800" i="1" dirty="0">
                <a:solidFill>
                  <a:srgbClr val="0070C0"/>
                </a:solidFill>
              </a:rPr>
              <a:t>3_5</a:t>
            </a:r>
            <a:r>
              <a:rPr lang="en-US" sz="2800" dirty="0">
                <a:solidFill>
                  <a:schemeClr val="tx1"/>
                </a:solidFill>
              </a:rPr>
              <a:t> - </a:t>
            </a:r>
            <a:r>
              <a:rPr lang="en-US" sz="2800" i="1" dirty="0">
                <a:solidFill>
                  <a:srgbClr val="0070C0"/>
                </a:solidFill>
              </a:rPr>
              <a:t>6_8</a:t>
            </a:r>
            <a:r>
              <a:rPr lang="en-US" sz="2800" dirty="0">
                <a:solidFill>
                  <a:schemeClr val="tx1"/>
                </a:solidFill>
              </a:rPr>
              <a:t>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= 16 + 17 – 15 – 3 - 15 = 0</a:t>
            </a:r>
            <a:endParaRPr lang="nb-NO" sz="2800" dirty="0">
              <a:solidFill>
                <a:schemeClr val="tx1"/>
              </a:solidFill>
            </a:endParaRP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CAD9375-7141-6342-3DBE-7B31E55FAA27}"/>
              </a:ext>
            </a:extLst>
          </p:cNvPr>
          <p:cNvSpPr txBox="1"/>
          <p:nvPr/>
        </p:nvSpPr>
        <p:spPr>
          <a:xfrm>
            <a:off x="2886075" y="1276350"/>
            <a:ext cx="505327" cy="36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6240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C4E7F-ACFF-C5C6-6D57-CFE2EE34B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7E10EDBE-A8D9-AB6F-0DC7-0B35371C705C}"/>
              </a:ext>
            </a:extLst>
          </p:cNvPr>
          <p:cNvSpPr txBox="1"/>
          <p:nvPr/>
        </p:nvSpPr>
        <p:spPr>
          <a:xfrm>
            <a:off x="171450" y="127436"/>
            <a:ext cx="358240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600" dirty="0">
              <a:latin typeface="Lucida Console" panose="020B0609040504020204" pitchFamily="49" charset="0"/>
            </a:endParaRPr>
          </a:p>
          <a:p>
            <a:r>
              <a:rPr lang="nb-NO" sz="2400" b="1" dirty="0">
                <a:latin typeface="Lucida Console" panose="020B0609040504020204" pitchFamily="49" charset="0"/>
              </a:rPr>
              <a:t>   Input data   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 </a:t>
            </a:r>
            <a:r>
              <a:rPr lang="nb-NO" sz="1600" b="1" u="sng" dirty="0">
                <a:latin typeface="Lucida Console" panose="020B0609040504020204" pitchFamily="49" charset="0"/>
              </a:rPr>
              <a:t>age  age3    age5 </a:t>
            </a:r>
            <a:r>
              <a:rPr lang="nb-NO" sz="1600" b="1" u="sng" dirty="0" err="1">
                <a:latin typeface="Lucida Console" panose="020B0609040504020204" pitchFamily="49" charset="0"/>
              </a:rPr>
              <a:t>count</a:t>
            </a:r>
            <a:endParaRPr lang="nb-NO" sz="1600" b="1" u="sng" dirty="0">
              <a:latin typeface="Lucida Console" panose="020B0609040504020204" pitchFamily="49" charset="0"/>
            </a:endParaRPr>
          </a:p>
          <a:p>
            <a:r>
              <a:rPr lang="nb-NO" sz="1600" dirty="0">
                <a:latin typeface="Lucida Console" panose="020B0609040504020204" pitchFamily="49" charset="0"/>
              </a:rPr>
              <a:t>    0   0_2   [0,4]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1   0_2   [0,4]     7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2   0_2   [0,4]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3   3_5   [0,4]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4   3_5   [0,4]     1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5   3_5   [5,9]     2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6   6_8   [5,9]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7   6_8   [5,9]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8   6_8   [5,9]     6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9  9_11   [5,9]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10  9_11 [10,14]     8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11  9_11 [10,14]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12 12_14 [10,14]     9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13 12_14 [10,14]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14 12_14 [10,14]     7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F2CC7278-F8C4-3E42-DF3A-810F1A5C58E3}"/>
              </a:ext>
            </a:extLst>
          </p:cNvPr>
          <p:cNvSpPr txBox="1"/>
          <p:nvPr/>
        </p:nvSpPr>
        <p:spPr>
          <a:xfrm>
            <a:off x="3753854" y="2040359"/>
            <a:ext cx="312520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800" dirty="0">
              <a:latin typeface="Lucida Console" panose="020B0609040504020204" pitchFamily="49" charset="0"/>
            </a:endParaRPr>
          </a:p>
          <a:p>
            <a:r>
              <a:rPr lang="nb-NO" sz="2400" b="1" dirty="0" err="1">
                <a:latin typeface="Lucida Console" panose="020B0609040504020204" pitchFamily="49" charset="0"/>
              </a:rPr>
              <a:t>Published</a:t>
            </a:r>
            <a:r>
              <a:rPr lang="nb-NO" sz="2400" b="1" dirty="0">
                <a:latin typeface="Lucida Console" panose="020B0609040504020204" pitchFamily="49" charset="0"/>
              </a:rPr>
              <a:t> data</a:t>
            </a:r>
          </a:p>
          <a:p>
            <a:endParaRPr lang="nb-NO" sz="1800" b="1" dirty="0">
              <a:latin typeface="Lucida Console" panose="020B0609040504020204" pitchFamily="49" charset="0"/>
            </a:endParaRPr>
          </a:p>
          <a:p>
            <a:r>
              <a:rPr lang="nb-NO" sz="1800" b="1" dirty="0">
                <a:latin typeface="Lucida Console" panose="020B0609040504020204" pitchFamily="49" charset="0"/>
              </a:rPr>
              <a:t>     </a:t>
            </a:r>
            <a:r>
              <a:rPr lang="nb-NO" sz="1800" b="1" u="sng" dirty="0">
                <a:latin typeface="Lucida Console" panose="020B0609040504020204" pitchFamily="49" charset="0"/>
              </a:rPr>
              <a:t>age </a:t>
            </a:r>
            <a:r>
              <a:rPr lang="nb-NO" sz="1800" b="1" u="sng" dirty="0" err="1">
                <a:latin typeface="Lucida Console" panose="020B0609040504020204" pitchFamily="49" charset="0"/>
              </a:rPr>
              <a:t>count</a:t>
            </a:r>
            <a:r>
              <a:rPr lang="nb-NO" sz="1800" b="1" u="sng" dirty="0">
                <a:latin typeface="Lucida Console" panose="020B0609040504020204" pitchFamily="49" charset="0"/>
              </a:rPr>
              <a:t> </a:t>
            </a:r>
            <a:r>
              <a:rPr lang="nb-NO" sz="800" b="1" u="sng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800" b="1" u="sng" dirty="0">
                <a:latin typeface="Lucida Console" panose="020B0609040504020204" pitchFamily="49" charset="0"/>
              </a:rPr>
              <a:t> </a:t>
            </a:r>
            <a:endParaRPr lang="nb-NO" sz="1800" b="1" u="sng" dirty="0">
              <a:latin typeface="Lucida Console" panose="020B0609040504020204" pitchFamily="49" charset="0"/>
            </a:endParaRPr>
          </a:p>
          <a:p>
            <a:r>
              <a:rPr lang="nb-NO" sz="1800" dirty="0">
                <a:latin typeface="Lucida Console" panose="020B0609040504020204" pitchFamily="49" charset="0"/>
              </a:rPr>
              <a:t>   Total    64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0_2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3_5     3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6_8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9_11    12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12_14    19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[0,4]    16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[5,9]    17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[10,14]    31</a:t>
            </a:r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1DB81E47-EE2D-29E7-C66A-D1A6FD87EC16}"/>
              </a:ext>
            </a:extLst>
          </p:cNvPr>
          <p:cNvSpPr txBox="1">
            <a:spLocks/>
          </p:cNvSpPr>
          <p:nvPr/>
        </p:nvSpPr>
        <p:spPr>
          <a:xfrm>
            <a:off x="6468479" y="712047"/>
            <a:ext cx="6247396" cy="4309036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u="sng" dirty="0">
                <a:solidFill>
                  <a:schemeClr val="tx1"/>
                </a:solidFill>
              </a:rPr>
              <a:t>Count for age = 5?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</a:t>
            </a:r>
            <a:r>
              <a:rPr lang="nb-NO" sz="2800" i="1" dirty="0">
                <a:solidFill>
                  <a:srgbClr val="0070C0"/>
                </a:solidFill>
              </a:rPr>
              <a:t>0_2 </a:t>
            </a:r>
            <a:r>
              <a:rPr lang="nb-NO" sz="2800" dirty="0">
                <a:solidFill>
                  <a:schemeClr val="tx1"/>
                </a:solidFill>
              </a:rPr>
              <a:t>+</a:t>
            </a:r>
            <a:r>
              <a:rPr lang="nb-NO" sz="2800" i="1" dirty="0">
                <a:solidFill>
                  <a:srgbClr val="0070C0"/>
                </a:solidFill>
              </a:rPr>
              <a:t> 3_5 </a:t>
            </a:r>
            <a:r>
              <a:rPr lang="nb-NO" sz="2800" dirty="0">
                <a:solidFill>
                  <a:schemeClr val="tx1"/>
                </a:solidFill>
              </a:rPr>
              <a:t>-</a:t>
            </a:r>
            <a:r>
              <a:rPr lang="nb-NO" sz="2800" i="1" dirty="0">
                <a:solidFill>
                  <a:srgbClr val="0070C0"/>
                </a:solidFill>
              </a:rPr>
              <a:t> [0,4]</a:t>
            </a:r>
            <a:r>
              <a:rPr lang="nb-NO" sz="2800" dirty="0">
                <a:solidFill>
                  <a:srgbClr val="0070C0"/>
                </a:solidFill>
              </a:rPr>
              <a:t> </a:t>
            </a:r>
            <a:r>
              <a:rPr lang="nb-NO" sz="2800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15 + 3 - 16 =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rgbClr val="7030A0"/>
                </a:solidFill>
              </a:rPr>
              <a:t>or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= </a:t>
            </a:r>
            <a:r>
              <a:rPr lang="en-US" sz="2600" i="1" dirty="0">
                <a:solidFill>
                  <a:srgbClr val="0070C0"/>
                </a:solidFill>
              </a:rPr>
              <a:t>[5,9] + [10,14] - 6_8 - 9_11 - 12_14 </a:t>
            </a:r>
            <a:r>
              <a:rPr lang="en-US" sz="2600" dirty="0">
                <a:solidFill>
                  <a:schemeClr val="tx1"/>
                </a:solidFill>
              </a:rPr>
              <a:t>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= 17 + 31 -15 -12 – 19 = 2</a:t>
            </a:r>
            <a:endParaRPr lang="nb-NO" sz="2800" dirty="0">
              <a:solidFill>
                <a:schemeClr val="tx1"/>
              </a:solidFill>
            </a:endParaRP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81B00E82-BF25-4DA8-2D26-C62FF10CB7F4}"/>
              </a:ext>
            </a:extLst>
          </p:cNvPr>
          <p:cNvSpPr txBox="1"/>
          <p:nvPr/>
        </p:nvSpPr>
        <p:spPr>
          <a:xfrm>
            <a:off x="2886075" y="1276350"/>
            <a:ext cx="505327" cy="36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765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AFC4E15-4B35-C541-96F2-915B4473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Difference  cells </a:t>
            </a:r>
            <a:endParaRPr lang="nb-NO" sz="54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0575CAF-3B77-6C2A-444E-E4C9FDD7258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8" y="2220317"/>
            <a:ext cx="8305641" cy="39788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and protecting all sensitive cells in the published tables is not always sufficient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Difference cells can be derived, and some of them may themselves be sensitive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have seen this in frequency tables, and the same issue arises in magnitude tables</a:t>
            </a:r>
            <a:endParaRPr lang="nb-NO" dirty="0"/>
          </a:p>
        </p:txBody>
      </p:sp>
      <p:sp>
        <p:nvSpPr>
          <p:cNvPr id="8" name="Bildeforklaring formet som et avrundet rektangel 5">
            <a:extLst>
              <a:ext uri="{FF2B5EF4-FFF2-40B4-BE49-F238E27FC236}">
                <a16:creationId xmlns:a16="http://schemas.microsoft.com/office/drawing/2014/main" id="{AA28FBB8-CFC4-8248-31A0-2E6A53DA0670}"/>
              </a:ext>
            </a:extLst>
          </p:cNvPr>
          <p:cNvSpPr txBox="1">
            <a:spLocks/>
          </p:cNvSpPr>
          <p:nvPr/>
        </p:nvSpPr>
        <p:spPr>
          <a:xfrm>
            <a:off x="10332453" y="1067953"/>
            <a:ext cx="1600159" cy="554636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200" i="1" dirty="0">
                <a:solidFill>
                  <a:srgbClr val="0070C0"/>
                </a:solidFill>
              </a:rPr>
              <a:t>[0,4]</a:t>
            </a:r>
            <a:r>
              <a:rPr lang="nb-NO" sz="2200" dirty="0">
                <a:solidFill>
                  <a:schemeClr val="tx1"/>
                </a:solidFill>
              </a:rPr>
              <a:t> - </a:t>
            </a:r>
            <a:r>
              <a:rPr lang="nb-NO" sz="2200" i="1" dirty="0">
                <a:solidFill>
                  <a:srgbClr val="0070C0"/>
                </a:solidFill>
              </a:rPr>
              <a:t>0_2</a:t>
            </a:r>
            <a:r>
              <a:rPr lang="nb-NO" sz="2200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9" name="Bildeforklaring formet som et avrundet rektangel 5">
            <a:extLst>
              <a:ext uri="{FF2B5EF4-FFF2-40B4-BE49-F238E27FC236}">
                <a16:creationId xmlns:a16="http://schemas.microsoft.com/office/drawing/2014/main" id="{EF023F2A-0718-416A-46CF-A7A9F16839BB}"/>
              </a:ext>
            </a:extLst>
          </p:cNvPr>
          <p:cNvSpPr txBox="1">
            <a:spLocks/>
          </p:cNvSpPr>
          <p:nvPr/>
        </p:nvSpPr>
        <p:spPr>
          <a:xfrm>
            <a:off x="7052775" y="304937"/>
            <a:ext cx="1600159" cy="492219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200" i="1" dirty="0">
                <a:solidFill>
                  <a:srgbClr val="0070C0"/>
                </a:solidFill>
              </a:rPr>
              <a:t>[5,9] </a:t>
            </a:r>
            <a:r>
              <a:rPr lang="nb-NO" sz="2200" dirty="0">
                <a:solidFill>
                  <a:schemeClr val="tx1"/>
                </a:solidFill>
              </a:rPr>
              <a:t>-</a:t>
            </a:r>
            <a:r>
              <a:rPr lang="nb-NO" sz="2200" i="1" dirty="0">
                <a:solidFill>
                  <a:srgbClr val="0070C0"/>
                </a:solidFill>
              </a:rPr>
              <a:t> 6_8</a:t>
            </a:r>
            <a:endParaRPr lang="nb-NO" sz="2200" dirty="0">
              <a:solidFill>
                <a:schemeClr val="tx1"/>
              </a:solidFill>
            </a:endParaRPr>
          </a:p>
        </p:txBody>
      </p:sp>
      <p:sp>
        <p:nvSpPr>
          <p:cNvPr id="10" name="Bildeforklaring formet som et avrundet rektangel 5">
            <a:extLst>
              <a:ext uri="{FF2B5EF4-FFF2-40B4-BE49-F238E27FC236}">
                <a16:creationId xmlns:a16="http://schemas.microsoft.com/office/drawing/2014/main" id="{B3D0FF80-465F-E3AA-AF6A-2A4AFD19FBE9}"/>
              </a:ext>
            </a:extLst>
          </p:cNvPr>
          <p:cNvSpPr txBox="1">
            <a:spLocks/>
          </p:cNvSpPr>
          <p:nvPr/>
        </p:nvSpPr>
        <p:spPr>
          <a:xfrm>
            <a:off x="8993621" y="304938"/>
            <a:ext cx="2938991" cy="492219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200" i="1" dirty="0">
                <a:solidFill>
                  <a:srgbClr val="0070C0"/>
                </a:solidFill>
              </a:rPr>
              <a:t>9_11 </a:t>
            </a:r>
            <a:r>
              <a:rPr lang="nb-NO" sz="2200" dirty="0">
                <a:solidFill>
                  <a:schemeClr val="tx1"/>
                </a:solidFill>
              </a:rPr>
              <a:t>+</a:t>
            </a:r>
            <a:r>
              <a:rPr lang="nb-NO" sz="2200" i="1" dirty="0">
                <a:solidFill>
                  <a:schemeClr val="tx1"/>
                </a:solidFill>
              </a:rPr>
              <a:t> </a:t>
            </a:r>
            <a:r>
              <a:rPr lang="nb-NO" sz="2200" i="1" dirty="0">
                <a:solidFill>
                  <a:srgbClr val="0070C0"/>
                </a:solidFill>
              </a:rPr>
              <a:t>12_14 </a:t>
            </a:r>
            <a:r>
              <a:rPr lang="nb-NO" sz="2200" dirty="0">
                <a:solidFill>
                  <a:schemeClr val="tx1"/>
                </a:solidFill>
              </a:rPr>
              <a:t>-</a:t>
            </a:r>
            <a:r>
              <a:rPr lang="nb-NO" sz="2200" i="1" dirty="0">
                <a:solidFill>
                  <a:srgbClr val="0070C0"/>
                </a:solidFill>
              </a:rPr>
              <a:t> [10,14]</a:t>
            </a:r>
            <a:r>
              <a:rPr lang="nb-NO" sz="2200" dirty="0">
                <a:solidFill>
                  <a:srgbClr val="0070C0"/>
                </a:solidFill>
              </a:rPr>
              <a:t> 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1" name="Bildeforklaring formet som et avrundet rektangel 5">
            <a:extLst>
              <a:ext uri="{FF2B5EF4-FFF2-40B4-BE49-F238E27FC236}">
                <a16:creationId xmlns:a16="http://schemas.microsoft.com/office/drawing/2014/main" id="{5863FBE7-C902-BE98-9B38-60CF21262706}"/>
              </a:ext>
            </a:extLst>
          </p:cNvPr>
          <p:cNvSpPr txBox="1">
            <a:spLocks/>
          </p:cNvSpPr>
          <p:nvPr/>
        </p:nvSpPr>
        <p:spPr>
          <a:xfrm>
            <a:off x="6430336" y="1067953"/>
            <a:ext cx="3668714" cy="492219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i="1" dirty="0">
                <a:solidFill>
                  <a:srgbClr val="0070C0"/>
                </a:solidFill>
              </a:rPr>
              <a:t>[0,4] </a:t>
            </a:r>
            <a:r>
              <a:rPr lang="en-US" sz="2200" dirty="0">
                <a:solidFill>
                  <a:schemeClr val="tx1"/>
                </a:solidFill>
              </a:rPr>
              <a:t>+ </a:t>
            </a:r>
            <a:r>
              <a:rPr lang="en-US" sz="2200" i="1" dirty="0">
                <a:solidFill>
                  <a:srgbClr val="0070C0"/>
                </a:solidFill>
              </a:rPr>
              <a:t>[5,9] </a:t>
            </a:r>
            <a:r>
              <a:rPr lang="en-US" sz="2200" dirty="0">
                <a:solidFill>
                  <a:schemeClr val="tx1"/>
                </a:solidFill>
              </a:rPr>
              <a:t>- </a:t>
            </a:r>
            <a:r>
              <a:rPr lang="en-US" sz="2200" i="1" dirty="0">
                <a:solidFill>
                  <a:srgbClr val="0070C0"/>
                </a:solidFill>
              </a:rPr>
              <a:t>0_2</a:t>
            </a:r>
            <a:r>
              <a:rPr lang="en-US" sz="2200" dirty="0">
                <a:solidFill>
                  <a:schemeClr val="tx1"/>
                </a:solidFill>
              </a:rPr>
              <a:t> - </a:t>
            </a:r>
            <a:r>
              <a:rPr lang="en-US" sz="2200" i="1" dirty="0">
                <a:solidFill>
                  <a:srgbClr val="0070C0"/>
                </a:solidFill>
              </a:rPr>
              <a:t>3_5</a:t>
            </a:r>
            <a:r>
              <a:rPr lang="en-US" sz="2200" dirty="0">
                <a:solidFill>
                  <a:schemeClr val="tx1"/>
                </a:solidFill>
              </a:rPr>
              <a:t> - </a:t>
            </a:r>
            <a:r>
              <a:rPr lang="en-US" sz="2200" i="1" dirty="0">
                <a:solidFill>
                  <a:srgbClr val="0070C0"/>
                </a:solidFill>
              </a:rPr>
              <a:t>6_8</a:t>
            </a:r>
            <a:r>
              <a:rPr lang="en-US" sz="2200" dirty="0">
                <a:solidFill>
                  <a:schemeClr val="tx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7329485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F8A20-1BBD-D39F-5299-064F6ED78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AB06494-E4B1-0A10-00AD-0FBFAF79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Difference  cells </a:t>
            </a:r>
            <a:endParaRPr lang="nb-NO" sz="54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23F4EBF-A236-E3F8-559E-B2C9F4B9F86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793409" y="2785534"/>
            <a:ext cx="8305641" cy="248073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Particularly challenging when using suppression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Also important to consider when applying perturbation methods</a:t>
            </a:r>
            <a:endParaRPr lang="nb-NO" sz="2800" dirty="0"/>
          </a:p>
        </p:txBody>
      </p:sp>
      <p:sp>
        <p:nvSpPr>
          <p:cNvPr id="8" name="Bildeforklaring formet som et avrundet rektangel 5">
            <a:extLst>
              <a:ext uri="{FF2B5EF4-FFF2-40B4-BE49-F238E27FC236}">
                <a16:creationId xmlns:a16="http://schemas.microsoft.com/office/drawing/2014/main" id="{88EBCE2E-312D-1826-FBF7-8CCBB610B259}"/>
              </a:ext>
            </a:extLst>
          </p:cNvPr>
          <p:cNvSpPr txBox="1">
            <a:spLocks/>
          </p:cNvSpPr>
          <p:nvPr/>
        </p:nvSpPr>
        <p:spPr>
          <a:xfrm>
            <a:off x="10332453" y="1067953"/>
            <a:ext cx="1600159" cy="554636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200" i="1" dirty="0">
                <a:solidFill>
                  <a:srgbClr val="0070C0"/>
                </a:solidFill>
              </a:rPr>
              <a:t>[0,4]</a:t>
            </a:r>
            <a:r>
              <a:rPr lang="nb-NO" sz="2200" dirty="0">
                <a:solidFill>
                  <a:schemeClr val="tx1"/>
                </a:solidFill>
              </a:rPr>
              <a:t> - </a:t>
            </a:r>
            <a:r>
              <a:rPr lang="nb-NO" sz="2200" i="1" dirty="0">
                <a:solidFill>
                  <a:srgbClr val="0070C0"/>
                </a:solidFill>
              </a:rPr>
              <a:t>0_2</a:t>
            </a:r>
            <a:r>
              <a:rPr lang="nb-NO" sz="2200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9" name="Bildeforklaring formet som et avrundet rektangel 5">
            <a:extLst>
              <a:ext uri="{FF2B5EF4-FFF2-40B4-BE49-F238E27FC236}">
                <a16:creationId xmlns:a16="http://schemas.microsoft.com/office/drawing/2014/main" id="{8BD78B5E-FFFC-D637-DB1C-12BD80A09329}"/>
              </a:ext>
            </a:extLst>
          </p:cNvPr>
          <p:cNvSpPr txBox="1">
            <a:spLocks/>
          </p:cNvSpPr>
          <p:nvPr/>
        </p:nvSpPr>
        <p:spPr>
          <a:xfrm>
            <a:off x="7052775" y="304937"/>
            <a:ext cx="1600159" cy="492219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200" i="1" dirty="0">
                <a:solidFill>
                  <a:srgbClr val="0070C0"/>
                </a:solidFill>
              </a:rPr>
              <a:t>[5,9] </a:t>
            </a:r>
            <a:r>
              <a:rPr lang="nb-NO" sz="2200" dirty="0">
                <a:solidFill>
                  <a:schemeClr val="tx1"/>
                </a:solidFill>
              </a:rPr>
              <a:t>-</a:t>
            </a:r>
            <a:r>
              <a:rPr lang="nb-NO" sz="2200" i="1" dirty="0">
                <a:solidFill>
                  <a:srgbClr val="0070C0"/>
                </a:solidFill>
              </a:rPr>
              <a:t> 6_8</a:t>
            </a:r>
            <a:endParaRPr lang="nb-NO" sz="2200" dirty="0">
              <a:solidFill>
                <a:schemeClr val="tx1"/>
              </a:solidFill>
            </a:endParaRPr>
          </a:p>
        </p:txBody>
      </p:sp>
      <p:sp>
        <p:nvSpPr>
          <p:cNvPr id="10" name="Bildeforklaring formet som et avrundet rektangel 5">
            <a:extLst>
              <a:ext uri="{FF2B5EF4-FFF2-40B4-BE49-F238E27FC236}">
                <a16:creationId xmlns:a16="http://schemas.microsoft.com/office/drawing/2014/main" id="{59197F66-6E2F-212B-264B-62BE5AD45B93}"/>
              </a:ext>
            </a:extLst>
          </p:cNvPr>
          <p:cNvSpPr txBox="1">
            <a:spLocks/>
          </p:cNvSpPr>
          <p:nvPr/>
        </p:nvSpPr>
        <p:spPr>
          <a:xfrm>
            <a:off x="8993621" y="304938"/>
            <a:ext cx="2938991" cy="492219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200" i="1" dirty="0">
                <a:solidFill>
                  <a:srgbClr val="0070C0"/>
                </a:solidFill>
              </a:rPr>
              <a:t>9_11 </a:t>
            </a:r>
            <a:r>
              <a:rPr lang="nb-NO" sz="2200" dirty="0">
                <a:solidFill>
                  <a:schemeClr val="tx1"/>
                </a:solidFill>
              </a:rPr>
              <a:t>+</a:t>
            </a:r>
            <a:r>
              <a:rPr lang="nb-NO" sz="2200" i="1" dirty="0">
                <a:solidFill>
                  <a:schemeClr val="tx1"/>
                </a:solidFill>
              </a:rPr>
              <a:t> </a:t>
            </a:r>
            <a:r>
              <a:rPr lang="nb-NO" sz="2200" i="1" dirty="0">
                <a:solidFill>
                  <a:srgbClr val="0070C0"/>
                </a:solidFill>
              </a:rPr>
              <a:t>12_14 </a:t>
            </a:r>
            <a:r>
              <a:rPr lang="nb-NO" sz="2200" dirty="0">
                <a:solidFill>
                  <a:schemeClr val="tx1"/>
                </a:solidFill>
              </a:rPr>
              <a:t>-</a:t>
            </a:r>
            <a:r>
              <a:rPr lang="nb-NO" sz="2200" i="1" dirty="0">
                <a:solidFill>
                  <a:srgbClr val="0070C0"/>
                </a:solidFill>
              </a:rPr>
              <a:t> [10,14]</a:t>
            </a:r>
            <a:r>
              <a:rPr lang="nb-NO" sz="2200" dirty="0">
                <a:solidFill>
                  <a:srgbClr val="0070C0"/>
                </a:solidFill>
              </a:rPr>
              <a:t> 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1" name="Bildeforklaring formet som et avrundet rektangel 5">
            <a:extLst>
              <a:ext uri="{FF2B5EF4-FFF2-40B4-BE49-F238E27FC236}">
                <a16:creationId xmlns:a16="http://schemas.microsoft.com/office/drawing/2014/main" id="{BCD3921D-AE54-704A-5B6C-736E3679DEE9}"/>
              </a:ext>
            </a:extLst>
          </p:cNvPr>
          <p:cNvSpPr txBox="1">
            <a:spLocks/>
          </p:cNvSpPr>
          <p:nvPr/>
        </p:nvSpPr>
        <p:spPr>
          <a:xfrm>
            <a:off x="6430336" y="1067953"/>
            <a:ext cx="3668714" cy="492219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i="1" dirty="0">
                <a:solidFill>
                  <a:srgbClr val="0070C0"/>
                </a:solidFill>
              </a:rPr>
              <a:t>[0,4] </a:t>
            </a:r>
            <a:r>
              <a:rPr lang="en-US" sz="2200" dirty="0">
                <a:solidFill>
                  <a:schemeClr val="tx1"/>
                </a:solidFill>
              </a:rPr>
              <a:t>+ </a:t>
            </a:r>
            <a:r>
              <a:rPr lang="en-US" sz="2200" i="1" dirty="0">
                <a:solidFill>
                  <a:srgbClr val="0070C0"/>
                </a:solidFill>
              </a:rPr>
              <a:t>[5,9] </a:t>
            </a:r>
            <a:r>
              <a:rPr lang="en-US" sz="2200" dirty="0">
                <a:solidFill>
                  <a:schemeClr val="tx1"/>
                </a:solidFill>
              </a:rPr>
              <a:t>- </a:t>
            </a:r>
            <a:r>
              <a:rPr lang="en-US" sz="2200" i="1" dirty="0">
                <a:solidFill>
                  <a:srgbClr val="0070C0"/>
                </a:solidFill>
              </a:rPr>
              <a:t>0_2</a:t>
            </a:r>
            <a:r>
              <a:rPr lang="en-US" sz="2200" dirty="0">
                <a:solidFill>
                  <a:schemeClr val="tx1"/>
                </a:solidFill>
              </a:rPr>
              <a:t> - </a:t>
            </a:r>
            <a:r>
              <a:rPr lang="en-US" sz="2200" i="1" dirty="0">
                <a:solidFill>
                  <a:srgbClr val="0070C0"/>
                </a:solidFill>
              </a:rPr>
              <a:t>3_5</a:t>
            </a:r>
            <a:r>
              <a:rPr lang="en-US" sz="2200" dirty="0">
                <a:solidFill>
                  <a:schemeClr val="tx1"/>
                </a:solidFill>
              </a:rPr>
              <a:t> - </a:t>
            </a:r>
            <a:r>
              <a:rPr lang="en-US" sz="2200" i="1" dirty="0">
                <a:solidFill>
                  <a:srgbClr val="0070C0"/>
                </a:solidFill>
              </a:rPr>
              <a:t>6_8</a:t>
            </a:r>
            <a:r>
              <a:rPr lang="en-US" sz="2200" dirty="0">
                <a:solidFill>
                  <a:schemeClr val="tx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7300549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Takk!</a:t>
            </a:r>
          </a:p>
        </p:txBody>
      </p:sp>
    </p:spTree>
    <p:extLst>
      <p:ext uri="{BB962C8B-B14F-4D97-AF65-F5344CB8AC3E}">
        <p14:creationId xmlns:p14="http://schemas.microsoft.com/office/powerpoint/2010/main" val="348054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C5963-A112-47B7-14F7-1E1813AB4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BF22248-0B5A-5071-B386-201F44518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19" y="306232"/>
            <a:ext cx="9651619" cy="1311128"/>
          </a:xfrm>
        </p:spPr>
        <p:txBody>
          <a:bodyPr/>
          <a:lstStyle/>
          <a:p>
            <a:r>
              <a:rPr lang="en-US" dirty="0"/>
              <a:t>Frequency Table</a:t>
            </a:r>
          </a:p>
        </p:txBody>
      </p:sp>
      <p:graphicFrame>
        <p:nvGraphicFramePr>
          <p:cNvPr id="5" name="Tabell 4">
            <a:extLst>
              <a:ext uri="{FF2B5EF4-FFF2-40B4-BE49-F238E27FC236}">
                <a16:creationId xmlns:a16="http://schemas.microsoft.com/office/drawing/2014/main" id="{EBDCE259-CAEC-5D31-7737-AF645A4101FD}"/>
              </a:ext>
            </a:extLst>
          </p:cNvPr>
          <p:cNvGraphicFramePr>
            <a:graphicFrameLocks noGrp="1"/>
          </p:cNvGraphicFramePr>
          <p:nvPr/>
        </p:nvGraphicFramePr>
        <p:xfrm>
          <a:off x="445220" y="1658480"/>
          <a:ext cx="565078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156">
                  <a:extLst>
                    <a:ext uri="{9D8B030D-6E8A-4147-A177-3AD203B41FA5}">
                      <a16:colId xmlns:a16="http://schemas.microsoft.com/office/drawing/2014/main" val="205082819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416528019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2143787643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284718252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298777311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00834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58655491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23342458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 dirty="0">
                          <a:effectLst/>
                        </a:rPr>
                        <a:t>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854335152"/>
                  </a:ext>
                </a:extLst>
              </a:tr>
            </a:tbl>
          </a:graphicData>
        </a:graphic>
      </p:graphicFrame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12D3110F-6B23-B7A3-059B-7B5113E26E9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5219" y="4179995"/>
            <a:ext cx="5650779" cy="18647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Each cell-value represents the number of statistical units  </a:t>
            </a:r>
          </a:p>
        </p:txBody>
      </p:sp>
      <p:graphicFrame>
        <p:nvGraphicFramePr>
          <p:cNvPr id="10" name="Tabell 9">
            <a:extLst>
              <a:ext uri="{FF2B5EF4-FFF2-40B4-BE49-F238E27FC236}">
                <a16:creationId xmlns:a16="http://schemas.microsoft.com/office/drawing/2014/main" id="{0B7A2F4A-D0DA-53B6-D388-7F547D770699}"/>
              </a:ext>
            </a:extLst>
          </p:cNvPr>
          <p:cNvGraphicFramePr>
            <a:graphicFrameLocks noGrp="1"/>
          </p:cNvGraphicFramePr>
          <p:nvPr/>
        </p:nvGraphicFramePr>
        <p:xfrm>
          <a:off x="7169327" y="664188"/>
          <a:ext cx="4710224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556">
                  <a:extLst>
                    <a:ext uri="{9D8B030D-6E8A-4147-A177-3AD203B41FA5}">
                      <a16:colId xmlns:a16="http://schemas.microsoft.com/office/drawing/2014/main" val="675221673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144707851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306489639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2611433113"/>
                    </a:ext>
                  </a:extLst>
                </a:gridCol>
              </a:tblGrid>
              <a:tr h="3641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err="1">
                          <a:solidFill>
                            <a:schemeClr val="bg1"/>
                          </a:solidFill>
                          <a:effectLst/>
                        </a:rPr>
                        <a:t>freq</a:t>
                      </a:r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130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 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46885659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18627091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1034420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668368174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3312234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1668499836"/>
                  </a:ext>
                </a:extLst>
              </a:tr>
            </a:tbl>
          </a:graphicData>
        </a:graphic>
      </p:graphicFrame>
      <p:sp>
        <p:nvSpPr>
          <p:cNvPr id="3" name="TekstSylinder 2">
            <a:extLst>
              <a:ext uri="{FF2B5EF4-FFF2-40B4-BE49-F238E27FC236}">
                <a16:creationId xmlns:a16="http://schemas.microsoft.com/office/drawing/2014/main" id="{D3A900A7-1F63-E1EE-BEF7-8FD2294B907C}"/>
              </a:ext>
            </a:extLst>
          </p:cNvPr>
          <p:cNvSpPr txBox="1"/>
          <p:nvPr/>
        </p:nvSpPr>
        <p:spPr>
          <a:xfrm>
            <a:off x="5022675" y="1408922"/>
            <a:ext cx="1219506" cy="23326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DCF78DA4-2424-DEE7-DB4C-068BF825FE40}"/>
              </a:ext>
            </a:extLst>
          </p:cNvPr>
          <p:cNvSpPr txBox="1"/>
          <p:nvPr/>
        </p:nvSpPr>
        <p:spPr>
          <a:xfrm>
            <a:off x="312449" y="3102944"/>
            <a:ext cx="4973217" cy="5581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6" name="Bildeforklaring formet som et avrundet rektangel 5">
            <a:extLst>
              <a:ext uri="{FF2B5EF4-FFF2-40B4-BE49-F238E27FC236}">
                <a16:creationId xmlns:a16="http://schemas.microsoft.com/office/drawing/2014/main" id="{5112C2F9-F74B-7839-E09C-02337B972A17}"/>
              </a:ext>
            </a:extLst>
          </p:cNvPr>
          <p:cNvSpPr txBox="1">
            <a:spLocks/>
          </p:cNvSpPr>
          <p:nvPr/>
        </p:nvSpPr>
        <p:spPr>
          <a:xfrm>
            <a:off x="945252" y="3186502"/>
            <a:ext cx="3840335" cy="445904"/>
          </a:xfrm>
          <a:prstGeom prst="wedgeRoundRectCallout">
            <a:avLst>
              <a:gd name="adj1" fmla="val -47171"/>
              <a:gd name="adj2" fmla="val 14642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Now, another layout of the frequencies </a:t>
            </a:r>
          </a:p>
        </p:txBody>
      </p:sp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81DD9092-4E0C-0CA3-0266-D91CBE263E8F}"/>
              </a:ext>
            </a:extLst>
          </p:cNvPr>
          <p:cNvSpPr txBox="1">
            <a:spLocks/>
          </p:cNvSpPr>
          <p:nvPr/>
        </p:nvSpPr>
        <p:spPr>
          <a:xfrm>
            <a:off x="945252" y="3819147"/>
            <a:ext cx="2589685" cy="445904"/>
          </a:xfrm>
          <a:prstGeom prst="wedgeRoundRectCallout">
            <a:avLst>
              <a:gd name="adj1" fmla="val -47171"/>
              <a:gd name="adj2" fmla="val 14642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With row and column totals  </a:t>
            </a:r>
          </a:p>
        </p:txBody>
      </p:sp>
    </p:spTree>
    <p:extLst>
      <p:ext uri="{BB962C8B-B14F-4D97-AF65-F5344CB8AC3E}">
        <p14:creationId xmlns:p14="http://schemas.microsoft.com/office/powerpoint/2010/main" val="3759473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  <p:bldP spid="3" grpId="0" animBg="1"/>
      <p:bldP spid="4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27138-167F-FE35-DF52-D2D66B1B6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 6">
            <a:extLst>
              <a:ext uri="{FF2B5EF4-FFF2-40B4-BE49-F238E27FC236}">
                <a16:creationId xmlns:a16="http://schemas.microsoft.com/office/drawing/2014/main" id="{06BDFD0E-80AD-DC56-37D8-464FDB6120E7}"/>
              </a:ext>
            </a:extLst>
          </p:cNvPr>
          <p:cNvGraphicFramePr>
            <a:graphicFrameLocks noGrp="1"/>
          </p:cNvGraphicFramePr>
          <p:nvPr/>
        </p:nvGraphicFramePr>
        <p:xfrm>
          <a:off x="445220" y="1658480"/>
          <a:ext cx="565078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156">
                  <a:extLst>
                    <a:ext uri="{9D8B030D-6E8A-4147-A177-3AD203B41FA5}">
                      <a16:colId xmlns:a16="http://schemas.microsoft.com/office/drawing/2014/main" val="1484386205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750279034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4414940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4155274927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872469164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14045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577828352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4387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40075767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433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5132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1245490"/>
                  </a:ext>
                </a:extLst>
              </a:tr>
            </a:tbl>
          </a:graphicData>
        </a:graphic>
      </p:graphicFrame>
      <p:sp>
        <p:nvSpPr>
          <p:cNvPr id="2" name="Tittel 1">
            <a:extLst>
              <a:ext uri="{FF2B5EF4-FFF2-40B4-BE49-F238E27FC236}">
                <a16:creationId xmlns:a16="http://schemas.microsoft.com/office/drawing/2014/main" id="{FC474DBF-2E8D-C5C2-CFE8-1E21A636C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19" y="306232"/>
            <a:ext cx="9651619" cy="1311128"/>
          </a:xfrm>
        </p:spPr>
        <p:txBody>
          <a:bodyPr/>
          <a:lstStyle/>
          <a:p>
            <a:r>
              <a:rPr lang="en-US"/>
              <a:t>Magnitude Table</a:t>
            </a:r>
          </a:p>
        </p:txBody>
      </p:sp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A2DD0236-60DA-6286-6F61-B983BDA64B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7718" y="4035292"/>
            <a:ext cx="6322420" cy="22279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Each cell value represents the sum of a continuous variable </a:t>
            </a:r>
          </a:p>
          <a:p>
            <a:pPr>
              <a:lnSpc>
                <a:spcPct val="100000"/>
              </a:lnSpc>
            </a:pPr>
            <a:r>
              <a:rPr lang="en-US"/>
              <a:t>Each statistical unit has contributed a value </a:t>
            </a:r>
          </a:p>
          <a:p>
            <a:pPr lvl="1">
              <a:lnSpc>
                <a:spcPct val="100000"/>
              </a:lnSpc>
            </a:pPr>
            <a:r>
              <a:rPr lang="en-US"/>
              <a:t>which can be zero</a:t>
            </a:r>
          </a:p>
        </p:txBody>
      </p:sp>
      <p:graphicFrame>
        <p:nvGraphicFramePr>
          <p:cNvPr id="10" name="Tabell 9">
            <a:extLst>
              <a:ext uri="{FF2B5EF4-FFF2-40B4-BE49-F238E27FC236}">
                <a16:creationId xmlns:a16="http://schemas.microsoft.com/office/drawing/2014/main" id="{E29A3FED-3DFD-8D32-1C33-1784E9AC2C87}"/>
              </a:ext>
            </a:extLst>
          </p:cNvPr>
          <p:cNvGraphicFramePr>
            <a:graphicFrameLocks noGrp="1"/>
          </p:cNvGraphicFramePr>
          <p:nvPr/>
        </p:nvGraphicFramePr>
        <p:xfrm>
          <a:off x="7169327" y="664188"/>
          <a:ext cx="4710224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556">
                  <a:extLst>
                    <a:ext uri="{9D8B030D-6E8A-4147-A177-3AD203B41FA5}">
                      <a16:colId xmlns:a16="http://schemas.microsoft.com/office/drawing/2014/main" val="675221673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144707851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306489639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2611433113"/>
                    </a:ext>
                  </a:extLst>
                </a:gridCol>
              </a:tblGrid>
              <a:tr h="3641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err="1">
                          <a:solidFill>
                            <a:schemeClr val="bg1"/>
                          </a:solidFill>
                          <a:effectLst/>
                        </a:rPr>
                        <a:t>freq</a:t>
                      </a:r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130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 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46885659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  young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18627091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1034420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668368174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3312234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1668499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377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73B2BDA7-0A11-4C30-0A6A-0D40863FA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860" y="4067014"/>
            <a:ext cx="9390018" cy="1015791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Disclosure in a Magnitude Table</a:t>
            </a:r>
            <a:endParaRPr lang="en-US" dirty="0"/>
          </a:p>
        </p:txBody>
      </p:sp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BB1B805E-3DEE-5114-A3CC-ACC24CB1659A}"/>
              </a:ext>
            </a:extLst>
          </p:cNvPr>
          <p:cNvGraphicFramePr>
            <a:graphicFrameLocks noGrp="1"/>
          </p:cNvGraphicFramePr>
          <p:nvPr/>
        </p:nvGraphicFramePr>
        <p:xfrm>
          <a:off x="445220" y="1658480"/>
          <a:ext cx="565078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156">
                  <a:extLst>
                    <a:ext uri="{9D8B030D-6E8A-4147-A177-3AD203B41FA5}">
                      <a16:colId xmlns:a16="http://schemas.microsoft.com/office/drawing/2014/main" val="1484386205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750279034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4414940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4155274927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872469164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14045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577828352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4387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40075767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433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5132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1245490"/>
                  </a:ext>
                </a:extLst>
              </a:tr>
            </a:tbl>
          </a:graphicData>
        </a:graphic>
      </p:graphicFrame>
      <p:graphicFrame>
        <p:nvGraphicFramePr>
          <p:cNvPr id="6" name="Tabell 5">
            <a:extLst>
              <a:ext uri="{FF2B5EF4-FFF2-40B4-BE49-F238E27FC236}">
                <a16:creationId xmlns:a16="http://schemas.microsoft.com/office/drawing/2014/main" id="{6A3960BE-0BE0-1F52-041A-A4D675D4F53B}"/>
              </a:ext>
            </a:extLst>
          </p:cNvPr>
          <p:cNvGraphicFramePr>
            <a:graphicFrameLocks noGrp="1"/>
          </p:cNvGraphicFramePr>
          <p:nvPr/>
        </p:nvGraphicFramePr>
        <p:xfrm>
          <a:off x="7169327" y="664188"/>
          <a:ext cx="4710224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556">
                  <a:extLst>
                    <a:ext uri="{9D8B030D-6E8A-4147-A177-3AD203B41FA5}">
                      <a16:colId xmlns:a16="http://schemas.microsoft.com/office/drawing/2014/main" val="675221673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144707851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306489639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2611433113"/>
                    </a:ext>
                  </a:extLst>
                </a:gridCol>
              </a:tblGrid>
              <a:tr h="3641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err="1">
                          <a:solidFill>
                            <a:schemeClr val="bg1"/>
                          </a:solidFill>
                          <a:effectLst/>
                        </a:rPr>
                        <a:t>freq</a:t>
                      </a:r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130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 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46885659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  young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18627091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1034420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668368174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3312234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1668499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923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SS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9D49"/>
      </a:accent1>
      <a:accent2>
        <a:srgbClr val="274247"/>
      </a:accent2>
      <a:accent3>
        <a:srgbClr val="9582BB"/>
      </a:accent3>
      <a:accent4>
        <a:srgbClr val="3396D2"/>
      </a:accent4>
      <a:accent5>
        <a:srgbClr val="D2BC2A"/>
      </a:accent5>
      <a:accent6>
        <a:srgbClr val="8CA9AA"/>
      </a:accent6>
      <a:hlink>
        <a:srgbClr val="0563C1"/>
      </a:hlink>
      <a:folHlink>
        <a:srgbClr val="954F72"/>
      </a:folHlink>
    </a:clrScheme>
    <a:fontScheme name="SSB">
      <a:majorFont>
        <a:latin typeface="Roboto Condensed"/>
        <a:ea typeface=""/>
        <a:cs typeface=""/>
      </a:majorFont>
      <a:minorFont>
        <a:latin typeface="Open Sans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bmal_2018.potx" id="{27830765-609B-40A7-BB85-0ABEDBC2E87E}" vid="{F965F0D8-9B15-47DC-9966-C4B99B4DF52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14C7EF7DA17C4C842950F82EA203DF" ma:contentTypeVersion="7" ma:contentTypeDescription="Create a new document." ma:contentTypeScope="" ma:versionID="3aa4873081dd2e098511f287a3ae1412">
  <xsd:schema xmlns:xsd="http://www.w3.org/2001/XMLSchema" xmlns:xs="http://www.w3.org/2001/XMLSchema" xmlns:p="http://schemas.microsoft.com/office/2006/metadata/properties" xmlns:ns2="74da3df6-f4aa-478a-a5d8-aa90ad35bd94" xmlns:ns3="2bf0940c-1ce9-4c89-931e-efbf8864587d" targetNamespace="http://schemas.microsoft.com/office/2006/metadata/properties" ma:root="true" ma:fieldsID="1fb1b4c73b136ba6c27ea1011c2e20fb" ns2:_="" ns3:_="">
    <xsd:import namespace="74da3df6-f4aa-478a-a5d8-aa90ad35bd94"/>
    <xsd:import namespace="2bf0940c-1ce9-4c89-931e-efbf886458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da3df6-f4aa-478a-a5d8-aa90ad35bd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f0940c-1ce9-4c89-931e-efbf8864587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C60F9C-C20B-4526-AA17-F705D3E3B420}">
  <ds:schemaRefs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74da3df6-f4aa-478a-a5d8-aa90ad35bd94"/>
    <ds:schemaRef ds:uri="http://schemas.microsoft.com/office/2006/metadata/properties"/>
    <ds:schemaRef ds:uri="http://schemas.openxmlformats.org/package/2006/metadata/core-properties"/>
    <ds:schemaRef ds:uri="2bf0940c-1ce9-4c89-931e-efbf8864587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95B21A6-4BC1-49F8-B567-7F7CF8B881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F5E8AB-3EE2-4CB1-8355-A1638E40C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da3df6-f4aa-478a-a5d8-aa90ad35bd94"/>
    <ds:schemaRef ds:uri="2bf0940c-1ce9-4c89-931e-efbf886458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ssbmal_2018</Template>
  <TotalTime>2885</TotalTime>
  <Words>5224</Words>
  <Application>Microsoft Office PowerPoint</Application>
  <PresentationFormat>Widescreen</PresentationFormat>
  <Paragraphs>1514</Paragraphs>
  <Slides>65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11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65</vt:i4>
      </vt:variant>
    </vt:vector>
  </HeadingPairs>
  <TitlesOfParts>
    <vt:vector size="77" baseType="lpstr">
      <vt:lpstr>Arial Narrow</vt:lpstr>
      <vt:lpstr>Lucida Console</vt:lpstr>
      <vt:lpstr>Calibri</vt:lpstr>
      <vt:lpstr>Söhne</vt:lpstr>
      <vt:lpstr>Arial</vt:lpstr>
      <vt:lpstr>Open Sans</vt:lpstr>
      <vt:lpstr>Aptos Narrow</vt:lpstr>
      <vt:lpstr>Oswald</vt:lpstr>
      <vt:lpstr>Roboto Condensed</vt:lpstr>
      <vt:lpstr>Consolas</vt:lpstr>
      <vt:lpstr>Aptos</vt:lpstr>
      <vt:lpstr>Office-tema</vt:lpstr>
      <vt:lpstr>Protection of tables at an overall level</vt:lpstr>
      <vt:lpstr>Tabular data protection methods  </vt:lpstr>
      <vt:lpstr>Contents</vt:lpstr>
      <vt:lpstr>Microdata</vt:lpstr>
      <vt:lpstr>Microdata</vt:lpstr>
      <vt:lpstr>Microdata</vt:lpstr>
      <vt:lpstr>Frequency Table</vt:lpstr>
      <vt:lpstr>Magnitude Table</vt:lpstr>
      <vt:lpstr>Disclosure in a Magnitude Table</vt:lpstr>
      <vt:lpstr>Disclosure in a Magnitude Table</vt:lpstr>
      <vt:lpstr>Estimate a value with high accuracy  in a magnitude table</vt:lpstr>
      <vt:lpstr>Sensitive Cells in Magnitude Tables (cells that should be primary suppressed)</vt:lpstr>
      <vt:lpstr>Alternative rules </vt:lpstr>
      <vt:lpstr>Alternative rules </vt:lpstr>
      <vt:lpstr>Disclosure in a Frequency Table</vt:lpstr>
      <vt:lpstr>Disclosure in a Frequency Table</vt:lpstr>
      <vt:lpstr>Disclosure in a Frequency Table</vt:lpstr>
      <vt:lpstr>Any Sensitive Cells in Frequency Tables? </vt:lpstr>
      <vt:lpstr>Small Counts considered as Sensitive Cells  (cells that should be primary suppressed) </vt:lpstr>
      <vt:lpstr>Disclosure is possible  – When sensitive cells are published </vt:lpstr>
      <vt:lpstr>Cell suppression</vt:lpstr>
      <vt:lpstr>Cell suppression</vt:lpstr>
      <vt:lpstr>PowerPoint-presentasjon</vt:lpstr>
      <vt:lpstr>Another example </vt:lpstr>
      <vt:lpstr>Secondary suppression is needed Do you see why?  </vt:lpstr>
      <vt:lpstr>Tables should be coordinated </vt:lpstr>
      <vt:lpstr>Secondary suppression algorithms</vt:lpstr>
      <vt:lpstr>Examples of secondary suppression algorithms</vt:lpstr>
      <vt:lpstr>Tables should be coordinated </vt:lpstr>
      <vt:lpstr>Perturbation </vt:lpstr>
      <vt:lpstr>Perturbation – two main approaches </vt:lpstr>
      <vt:lpstr>Cell Key Method  – distributions </vt:lpstr>
      <vt:lpstr>Cell Key Method  – distributions </vt:lpstr>
      <vt:lpstr>Cell Key example  – without preventing small frequencies </vt:lpstr>
      <vt:lpstr>Cell Key example  </vt:lpstr>
      <vt:lpstr>Cell Key example  </vt:lpstr>
      <vt:lpstr>Suppression example  </vt:lpstr>
      <vt:lpstr>Small Count Rounding  example  </vt:lpstr>
      <vt:lpstr>PowerPoint-presentasjon</vt:lpstr>
      <vt:lpstr>PowerPoint-presentasjon</vt:lpstr>
      <vt:lpstr>PowerPoint-presentasjon</vt:lpstr>
      <vt:lpstr>PowerPoint-presentasjon</vt:lpstr>
      <vt:lpstr>Tabular data protection methods  </vt:lpstr>
      <vt:lpstr>More details  </vt:lpstr>
      <vt:lpstr>Corporate spending on employee gifts</vt:lpstr>
      <vt:lpstr>Corporate spending on employee gifts</vt:lpstr>
      <vt:lpstr>Underlying data </vt:lpstr>
      <vt:lpstr>PowerPoint-presentasjon</vt:lpstr>
      <vt:lpstr>PowerPoint-presentasjon</vt:lpstr>
      <vt:lpstr>Perturbation of magnitude tables </vt:lpstr>
      <vt:lpstr>The EZS-method  (Evans, Zayatz and Slanta, 1998)</vt:lpstr>
      <vt:lpstr>Cell Key Method for magnitude tables </vt:lpstr>
      <vt:lpstr>Intervals</vt:lpstr>
      <vt:lpstr>PowerPoint-presentasjon</vt:lpstr>
      <vt:lpstr>PowerPoint-presentasjon</vt:lpstr>
      <vt:lpstr>PowerPoint-presentasjon</vt:lpstr>
      <vt:lpstr>Intervals</vt:lpstr>
      <vt:lpstr>Difference  cells </vt:lpstr>
      <vt:lpstr>PowerPoint-presentasjon</vt:lpstr>
      <vt:lpstr>PowerPoint-presentasjon</vt:lpstr>
      <vt:lpstr>PowerPoint-presentasjon</vt:lpstr>
      <vt:lpstr>PowerPoint-presentasjon</vt:lpstr>
      <vt:lpstr>Difference  cells </vt:lpstr>
      <vt:lpstr>Difference  cells </vt:lpstr>
      <vt:lpstr>Takk!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Langsrud, Øyvind</dc:creator>
  <cp:lastModifiedBy>Langsrud, Øyvind</cp:lastModifiedBy>
  <cp:revision>2</cp:revision>
  <dcterms:created xsi:type="dcterms:W3CDTF">2025-03-07T08:31:18Z</dcterms:created>
  <dcterms:modified xsi:type="dcterms:W3CDTF">2025-11-17T21:45:13Z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bb1e25a-de7b-40d6-a859-76fe2317f0af_Enabled">
    <vt:lpwstr>True</vt:lpwstr>
  </property>
  <property fmtid="{D5CDD505-2E9C-101B-9397-08002B2CF9AE}" pid="3" name="MSIP_Label_ebb1e25a-de7b-40d6-a859-76fe2317f0af_SiteId">
    <vt:lpwstr>c7217092-b240-4e1d-bd61-fa97ba975cbc</vt:lpwstr>
  </property>
  <property fmtid="{D5CDD505-2E9C-101B-9397-08002B2CF9AE}" pid="4" name="MSIP_Label_ebb1e25a-de7b-40d6-a859-76fe2317f0af_Owner">
    <vt:lpwstr>thb@ssb.no</vt:lpwstr>
  </property>
  <property fmtid="{D5CDD505-2E9C-101B-9397-08002B2CF9AE}" pid="5" name="MSIP_Label_ebb1e25a-de7b-40d6-a859-76fe2317f0af_SetDate">
    <vt:lpwstr>2019-01-10T08:15:32.1166307Z</vt:lpwstr>
  </property>
  <property fmtid="{D5CDD505-2E9C-101B-9397-08002B2CF9AE}" pid="6" name="MSIP_Label_ebb1e25a-de7b-40d6-a859-76fe2317f0af_Name">
    <vt:lpwstr>Åpent</vt:lpwstr>
  </property>
  <property fmtid="{D5CDD505-2E9C-101B-9397-08002B2CF9AE}" pid="7" name="MSIP_Label_ebb1e25a-de7b-40d6-a859-76fe2317f0af_Application">
    <vt:lpwstr>Microsoft Azure Information Protection</vt:lpwstr>
  </property>
  <property fmtid="{D5CDD505-2E9C-101B-9397-08002B2CF9AE}" pid="8" name="MSIP_Label_ebb1e25a-de7b-40d6-a859-76fe2317f0af_Extended_MSFT_Method">
    <vt:lpwstr>Automatic</vt:lpwstr>
  </property>
  <property fmtid="{D5CDD505-2E9C-101B-9397-08002B2CF9AE}" pid="9" name="Sensitivity">
    <vt:lpwstr>Åpent</vt:lpwstr>
  </property>
  <property fmtid="{D5CDD505-2E9C-101B-9397-08002B2CF9AE}" pid="10" name="ContentTypeId">
    <vt:lpwstr>0x0101006014C7EF7DA17C4C842950F82EA203DF</vt:lpwstr>
  </property>
</Properties>
</file>